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7"/>
  </p:handoutMasterIdLst>
  <p:sldIdLst>
    <p:sldId id="256" r:id="rId2"/>
    <p:sldId id="262" r:id="rId3"/>
    <p:sldId id="339" r:id="rId4"/>
    <p:sldId id="258" r:id="rId5"/>
    <p:sldId id="298" r:id="rId6"/>
    <p:sldId id="335" r:id="rId7"/>
    <p:sldId id="336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337" r:id="rId17"/>
    <p:sldId id="273" r:id="rId18"/>
    <p:sldId id="274" r:id="rId19"/>
    <p:sldId id="275" r:id="rId20"/>
    <p:sldId id="276" r:id="rId21"/>
    <p:sldId id="289" r:id="rId22"/>
    <p:sldId id="286" r:id="rId23"/>
    <p:sldId id="277" r:id="rId24"/>
    <p:sldId id="278" r:id="rId25"/>
    <p:sldId id="279" r:id="rId26"/>
    <p:sldId id="291" r:id="rId27"/>
    <p:sldId id="290" r:id="rId28"/>
    <p:sldId id="338" r:id="rId29"/>
    <p:sldId id="259" r:id="rId30"/>
    <p:sldId id="294" r:id="rId31"/>
    <p:sldId id="296" r:id="rId32"/>
    <p:sldId id="293" r:id="rId33"/>
    <p:sldId id="297" r:id="rId34"/>
    <p:sldId id="261" r:id="rId35"/>
    <p:sldId id="257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3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08/07/2022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5C5BC-6A18-AE39-4563-6BDAB0CD30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Utiliser Moodle pour les examens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FE21A2-A5A9-02A8-5FFC-C694401942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Christophe </a:t>
            </a:r>
            <a:r>
              <a:rPr lang="fr-FR" dirty="0" err="1"/>
              <a:t>Bordonado</a:t>
            </a:r>
            <a:r>
              <a:rPr lang="fr-FR" dirty="0"/>
              <a:t> et Damien Bouchard</a:t>
            </a:r>
          </a:p>
          <a:p>
            <a:r>
              <a:rPr lang="fr-FR" dirty="0"/>
              <a:t>Vendredi 8 juillet 9h45-10h30</a:t>
            </a:r>
          </a:p>
          <a:p>
            <a:r>
              <a:rPr lang="fr-FR" dirty="0"/>
              <a:t>Amphi </a:t>
            </a:r>
            <a:r>
              <a:rPr lang="fr-FR" dirty="0" err="1"/>
              <a:t>Daure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704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Fonctionnement des CNE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A45DEE-8981-3DE8-78E6-E3AC417C70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55467" y="2343388"/>
            <a:ext cx="5881066" cy="387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7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Fonctionnement des CNE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2108363-EE44-7047-A6DD-E516CA2B5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3221898" y="2343150"/>
            <a:ext cx="5816466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50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Fonctionnement des CNE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AD472E6-69DF-60E8-596B-1CC01F94F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3221898" y="2343150"/>
            <a:ext cx="5816466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09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Fonctionnement des CNE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95E257A-FD1D-6CF3-1614-C4F4656E2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2501321" y="2301203"/>
            <a:ext cx="2907506" cy="3876675"/>
          </a:xfrm>
          <a:prstGeom prst="rect">
            <a:avLst/>
          </a:prstGeom>
        </p:spPr>
      </p:pic>
      <p:pic>
        <p:nvPicPr>
          <p:cNvPr id="6" name="Image 5" descr="Une image contenant plancher, intérieur, équipement électronique&#10;&#10;Description générée automatiquement">
            <a:extLst>
              <a:ext uri="{FF2B5EF4-FFF2-40B4-BE49-F238E27FC236}">
                <a16:creationId xmlns:a16="http://schemas.microsoft.com/office/drawing/2014/main" id="{DDEE8663-11F0-2D48-1BDE-B049D9D89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174" y="2301204"/>
            <a:ext cx="2907507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55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Le résultat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368" dirty="0">
                <a:latin typeface="Avenir Next"/>
              </a:rPr>
              <a:t>Installation et préparation du matériel : 10 minutes pour 210 postes par jour</a:t>
            </a:r>
          </a:p>
          <a:p>
            <a:pPr marL="0" indent="0" algn="ctr">
              <a:buNone/>
            </a:pPr>
            <a:endParaRPr lang="fr-FR" sz="2368" dirty="0">
              <a:latin typeface="Avenir Next"/>
            </a:endParaRPr>
          </a:p>
          <a:p>
            <a:pPr marL="0" indent="0" algn="ctr">
              <a:buNone/>
            </a:pPr>
            <a:r>
              <a:rPr lang="fr-FR" sz="2368" dirty="0">
                <a:latin typeface="Avenir Next"/>
              </a:rPr>
              <a:t>Accueil des étudiants, attribution du poste et installation : 5 minutes pour 210 étudiants par session </a:t>
            </a:r>
          </a:p>
          <a:p>
            <a:pPr marL="0" indent="0" algn="ctr">
              <a:buNone/>
            </a:pPr>
            <a:endParaRPr lang="fr-FR" sz="2368" dirty="0">
              <a:latin typeface="Avenir Next"/>
            </a:endParaRPr>
          </a:p>
          <a:p>
            <a:pPr marL="0" indent="0" algn="ctr">
              <a:buNone/>
            </a:pPr>
            <a:r>
              <a:rPr lang="fr-FR" sz="2368" dirty="0">
                <a:latin typeface="Avenir Next"/>
              </a:rPr>
              <a:t>Rangement du matériel : 10 minutes pour 210 postes par jour</a:t>
            </a: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03513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Mais pour en arriver là.....</a:t>
            </a:r>
          </a:p>
        </p:txBody>
      </p:sp>
      <p:pic>
        <p:nvPicPr>
          <p:cNvPr id="7" name="Image 5" descr="Une image contenant intérieur, fenêtre, plancher, personne&#10;&#10;Description générée automatiquement">
            <a:extLst>
              <a:ext uri="{FF2B5EF4-FFF2-40B4-BE49-F238E27FC236}">
                <a16:creationId xmlns:a16="http://schemas.microsoft.com/office/drawing/2014/main" id="{E9EF6E5C-60D2-5A18-0B57-486B6EDA3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704" y="1770302"/>
            <a:ext cx="2155149" cy="2732982"/>
          </a:xfrm>
          <a:prstGeom prst="rect">
            <a:avLst/>
          </a:prstGeom>
        </p:spPr>
      </p:pic>
      <p:pic>
        <p:nvPicPr>
          <p:cNvPr id="8" name="Image 6" descr="Une image contenant personne, intérieur, homme, travaillant&#10;&#10;Description générée automatiquement">
            <a:extLst>
              <a:ext uri="{FF2B5EF4-FFF2-40B4-BE49-F238E27FC236}">
                <a16:creationId xmlns:a16="http://schemas.microsoft.com/office/drawing/2014/main" id="{7E7ED752-A158-A4B1-79EF-C6157978F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800" y="2031801"/>
            <a:ext cx="2990985" cy="1942657"/>
          </a:xfrm>
          <a:prstGeom prst="rect">
            <a:avLst/>
          </a:prstGeom>
        </p:spPr>
      </p:pic>
      <p:pic>
        <p:nvPicPr>
          <p:cNvPr id="9" name="Image 7" descr="Une image contenant mur, intérieur, homme, personne&#10;&#10;Description générée automatiquement">
            <a:extLst>
              <a:ext uri="{FF2B5EF4-FFF2-40B4-BE49-F238E27FC236}">
                <a16:creationId xmlns:a16="http://schemas.microsoft.com/office/drawing/2014/main" id="{CFD4CEE5-B16A-298B-098A-5741895EC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6732" y="1846552"/>
            <a:ext cx="2488449" cy="3316244"/>
          </a:xfrm>
          <a:prstGeom prst="rect">
            <a:avLst/>
          </a:prstGeom>
        </p:spPr>
      </p:pic>
      <p:pic>
        <p:nvPicPr>
          <p:cNvPr id="10" name="Image 9" descr="Une image contenant personne, intérieur, mur, plancher&#10;&#10;Description générée automatiquement">
            <a:extLst>
              <a:ext uri="{FF2B5EF4-FFF2-40B4-BE49-F238E27FC236}">
                <a16:creationId xmlns:a16="http://schemas.microsoft.com/office/drawing/2014/main" id="{88B454A3-C928-785A-8A4F-85D50B2130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665" t="12553" r="1665" b="11044"/>
          <a:stretch/>
        </p:blipFill>
        <p:spPr>
          <a:xfrm>
            <a:off x="3828422" y="4135498"/>
            <a:ext cx="2301666" cy="2348030"/>
          </a:xfrm>
          <a:prstGeom prst="rect">
            <a:avLst/>
          </a:prstGeom>
        </p:spPr>
      </p:pic>
      <p:pic>
        <p:nvPicPr>
          <p:cNvPr id="11" name="Image 10" descr="Une image contenant personne, homme, intérieur, portable&#10;&#10;Description générée automatiquement">
            <a:extLst>
              <a:ext uri="{FF2B5EF4-FFF2-40B4-BE49-F238E27FC236}">
                <a16:creationId xmlns:a16="http://schemas.microsoft.com/office/drawing/2014/main" id="{B16C77F6-E6A7-DBC0-29F8-96537A4FEB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1520" y="4370115"/>
            <a:ext cx="2488449" cy="18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74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AA843-28D0-2CA4-4582-32BC42CE6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côte Moodle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E8B31F-752F-EA5B-436C-D0A256CC6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715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pt-BR" dirty="0"/>
              <a:t>Infra ExaNum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E6D0F6C-73B2-1EAC-0DF0-77D62636C599}"/>
              </a:ext>
            </a:extLst>
          </p:cNvPr>
          <p:cNvGrpSpPr/>
          <p:nvPr/>
        </p:nvGrpSpPr>
        <p:grpSpPr>
          <a:xfrm>
            <a:off x="2294792" y="2144046"/>
            <a:ext cx="3049349" cy="4237479"/>
            <a:chOff x="459268" y="879857"/>
            <a:chExt cx="2856141" cy="4255672"/>
          </a:xfrm>
        </p:grpSpPr>
        <p:sp>
          <p:nvSpPr>
            <p:cNvPr id="20" name="Processus 3">
              <a:extLst>
                <a:ext uri="{FF2B5EF4-FFF2-40B4-BE49-F238E27FC236}">
                  <a16:creationId xmlns:a16="http://schemas.microsoft.com/office/drawing/2014/main" id="{980115CB-387A-9267-2F39-1F6F6B64D9FB}"/>
                </a:ext>
              </a:extLst>
            </p:cNvPr>
            <p:cNvSpPr/>
            <p:nvPr/>
          </p:nvSpPr>
          <p:spPr>
            <a:xfrm>
              <a:off x="1206795" y="3226814"/>
              <a:ext cx="1361089" cy="1476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err="1"/>
                <a:t>Load</a:t>
              </a:r>
              <a:r>
                <a:rPr lang="fr-FR"/>
                <a:t> Balancer F5</a:t>
              </a:r>
            </a:p>
          </p:txBody>
        </p:sp>
        <p:sp>
          <p:nvSpPr>
            <p:cNvPr id="21" name="Document 134">
              <a:extLst>
                <a:ext uri="{FF2B5EF4-FFF2-40B4-BE49-F238E27FC236}">
                  <a16:creationId xmlns:a16="http://schemas.microsoft.com/office/drawing/2014/main" id="{E81DBCA5-D395-5411-47F6-8DCED71FF973}"/>
                </a:ext>
              </a:extLst>
            </p:cNvPr>
            <p:cNvSpPr/>
            <p:nvPr/>
          </p:nvSpPr>
          <p:spPr>
            <a:xfrm>
              <a:off x="1372367" y="1825468"/>
              <a:ext cx="1029946" cy="996705"/>
            </a:xfrm>
            <a:prstGeom prst="flowChart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Portail LMS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01A8A99-FE5E-B6C5-7561-5EBA727DA098}"/>
                </a:ext>
              </a:extLst>
            </p:cNvPr>
            <p:cNvSpPr txBox="1"/>
            <p:nvPr/>
          </p:nvSpPr>
          <p:spPr>
            <a:xfrm>
              <a:off x="1414806" y="879857"/>
              <a:ext cx="94506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/>
                <a:t>🌍</a:t>
              </a:r>
              <a:endParaRPr lang="fr-FR"/>
            </a:p>
            <a:p>
              <a:pPr algn="ctr"/>
              <a:r>
                <a:rPr lang="fr-FR"/>
                <a:t>Internet</a:t>
              </a:r>
            </a:p>
          </p:txBody>
        </p:sp>
        <p:sp>
          <p:nvSpPr>
            <p:cNvPr id="23" name="Parenthèses 22">
              <a:extLst>
                <a:ext uri="{FF2B5EF4-FFF2-40B4-BE49-F238E27FC236}">
                  <a16:creationId xmlns:a16="http://schemas.microsoft.com/office/drawing/2014/main" id="{919570E8-3F02-2B12-BF8A-F83BA4B9A4CA}"/>
                </a:ext>
              </a:extLst>
            </p:cNvPr>
            <p:cNvSpPr/>
            <p:nvPr/>
          </p:nvSpPr>
          <p:spPr>
            <a:xfrm rot="10800000">
              <a:off x="459268" y="1098833"/>
              <a:ext cx="2856141" cy="4036696"/>
            </a:xfrm>
            <a:prstGeom prst="bracketPair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Parenthèses 23">
            <a:extLst>
              <a:ext uri="{FF2B5EF4-FFF2-40B4-BE49-F238E27FC236}">
                <a16:creationId xmlns:a16="http://schemas.microsoft.com/office/drawing/2014/main" id="{B2BE5928-FC0F-5F35-FF2D-E54F96C217F8}"/>
              </a:ext>
            </a:extLst>
          </p:cNvPr>
          <p:cNvSpPr/>
          <p:nvPr/>
        </p:nvSpPr>
        <p:spPr>
          <a:xfrm rot="10800000">
            <a:off x="6680917" y="2362085"/>
            <a:ext cx="4719722" cy="4019440"/>
          </a:xfrm>
          <a:prstGeom prst="bracketPair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Disque magnétique 7">
            <a:extLst>
              <a:ext uri="{FF2B5EF4-FFF2-40B4-BE49-F238E27FC236}">
                <a16:creationId xmlns:a16="http://schemas.microsoft.com/office/drawing/2014/main" id="{4D36ED2F-BE65-7C5C-43C8-26ED1C5F0D4F}"/>
              </a:ext>
            </a:extLst>
          </p:cNvPr>
          <p:cNvSpPr/>
          <p:nvPr/>
        </p:nvSpPr>
        <p:spPr>
          <a:xfrm>
            <a:off x="9665691" y="3687571"/>
            <a:ext cx="976256" cy="822546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bg1"/>
                </a:solidFill>
              </a:rPr>
              <a:t>BDD PSQL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A631AAB-E507-37EB-AA11-5C03B96F6946}"/>
              </a:ext>
            </a:extLst>
          </p:cNvPr>
          <p:cNvCxnSpPr>
            <a:cxnSpLocks/>
            <a:stCxn id="20" idx="3"/>
            <a:endCxn id="41" idx="1"/>
          </p:cNvCxnSpPr>
          <p:nvPr/>
        </p:nvCxnSpPr>
        <p:spPr>
          <a:xfrm flipV="1">
            <a:off x="4546049" y="5156949"/>
            <a:ext cx="2771652" cy="59211"/>
          </a:xfrm>
          <a:prstGeom prst="line">
            <a:avLst/>
          </a:prstGeom>
          <a:ln w="19050"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FA6BD18-4B4A-336C-2EA1-77E92564FC41}"/>
              </a:ext>
            </a:extLst>
          </p:cNvPr>
          <p:cNvCxnSpPr>
            <a:cxnSpLocks/>
            <a:stCxn id="25" idx="2"/>
            <a:endCxn id="41" idx="3"/>
          </p:cNvCxnSpPr>
          <p:nvPr/>
        </p:nvCxnSpPr>
        <p:spPr>
          <a:xfrm flipH="1">
            <a:off x="8549188" y="4098844"/>
            <a:ext cx="1116503" cy="1058105"/>
          </a:xfrm>
          <a:prstGeom prst="line">
            <a:avLst/>
          </a:prstGeom>
          <a:ln w="1905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EB2F37E-388B-794E-828B-684EE225EA25}"/>
              </a:ext>
            </a:extLst>
          </p:cNvPr>
          <p:cNvCxnSpPr>
            <a:cxnSpLocks/>
            <a:stCxn id="31" idx="2"/>
            <a:endCxn id="41" idx="3"/>
          </p:cNvCxnSpPr>
          <p:nvPr/>
        </p:nvCxnSpPr>
        <p:spPr>
          <a:xfrm flipH="1">
            <a:off x="8549188" y="4990580"/>
            <a:ext cx="1116503" cy="166369"/>
          </a:xfrm>
          <a:prstGeom prst="line">
            <a:avLst/>
          </a:prstGeom>
          <a:ln w="1905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B989B0B3-DD3C-0E37-CABF-103C566671A3}"/>
              </a:ext>
            </a:extLst>
          </p:cNvPr>
          <p:cNvCxnSpPr>
            <a:cxnSpLocks/>
            <a:stCxn id="32" idx="2"/>
            <a:endCxn id="41" idx="3"/>
          </p:cNvCxnSpPr>
          <p:nvPr/>
        </p:nvCxnSpPr>
        <p:spPr>
          <a:xfrm flipH="1" flipV="1">
            <a:off x="8549188" y="5156949"/>
            <a:ext cx="1116503" cy="603897"/>
          </a:xfrm>
          <a:prstGeom prst="line">
            <a:avLst/>
          </a:prstGeom>
          <a:ln w="1905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ocument 51">
            <a:extLst>
              <a:ext uri="{FF2B5EF4-FFF2-40B4-BE49-F238E27FC236}">
                <a16:creationId xmlns:a16="http://schemas.microsoft.com/office/drawing/2014/main" id="{BEE302C4-F20F-E333-BA7B-41462168201A}"/>
              </a:ext>
            </a:extLst>
          </p:cNvPr>
          <p:cNvSpPr/>
          <p:nvPr/>
        </p:nvSpPr>
        <p:spPr>
          <a:xfrm>
            <a:off x="7188235" y="2465428"/>
            <a:ext cx="1507933" cy="784779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UCA </a:t>
            </a:r>
          </a:p>
          <a:p>
            <a:pPr algn="ctr"/>
            <a:r>
              <a:rPr lang="fr-FR"/>
              <a:t>Moodle API</a:t>
            </a:r>
          </a:p>
        </p:txBody>
      </p:sp>
      <p:sp>
        <p:nvSpPr>
          <p:cNvPr id="31" name="Disque magnétique 8">
            <a:extLst>
              <a:ext uri="{FF2B5EF4-FFF2-40B4-BE49-F238E27FC236}">
                <a16:creationId xmlns:a16="http://schemas.microsoft.com/office/drawing/2014/main" id="{CC7641B4-A45E-4340-3E30-3B36F71D68EE}"/>
              </a:ext>
            </a:extLst>
          </p:cNvPr>
          <p:cNvSpPr/>
          <p:nvPr/>
        </p:nvSpPr>
        <p:spPr>
          <a:xfrm>
            <a:off x="9665691" y="4685615"/>
            <a:ext cx="976256" cy="609930"/>
          </a:xfrm>
          <a:prstGeom prst="flowChartMagneticDisk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NFS</a:t>
            </a:r>
          </a:p>
        </p:txBody>
      </p:sp>
      <p:sp>
        <p:nvSpPr>
          <p:cNvPr id="32" name="Disque magnétique 9">
            <a:extLst>
              <a:ext uri="{FF2B5EF4-FFF2-40B4-BE49-F238E27FC236}">
                <a16:creationId xmlns:a16="http://schemas.microsoft.com/office/drawing/2014/main" id="{01CDE67D-9332-18B5-6943-61040A5911A8}"/>
              </a:ext>
            </a:extLst>
          </p:cNvPr>
          <p:cNvSpPr/>
          <p:nvPr/>
        </p:nvSpPr>
        <p:spPr>
          <a:xfrm>
            <a:off x="9665691" y="5455881"/>
            <a:ext cx="976256" cy="609930"/>
          </a:xfrm>
          <a:prstGeom prst="flowChartMagneticDisk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Redis</a:t>
            </a:r>
          </a:p>
        </p:txBody>
      </p:sp>
      <p:sp>
        <p:nvSpPr>
          <p:cNvPr id="33" name="Multidocument 74">
            <a:extLst>
              <a:ext uri="{FF2B5EF4-FFF2-40B4-BE49-F238E27FC236}">
                <a16:creationId xmlns:a16="http://schemas.microsoft.com/office/drawing/2014/main" id="{F5D6503A-46A2-605E-38AF-F3A47CED3CC0}"/>
              </a:ext>
            </a:extLst>
          </p:cNvPr>
          <p:cNvSpPr/>
          <p:nvPr/>
        </p:nvSpPr>
        <p:spPr>
          <a:xfrm>
            <a:off x="9564119" y="2513094"/>
            <a:ext cx="1172206" cy="683195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S.I. UCA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DBFA97BE-1E48-F969-03CB-60C1369E6964}"/>
              </a:ext>
            </a:extLst>
          </p:cNvPr>
          <p:cNvCxnSpPr>
            <a:cxnSpLocks/>
            <a:stCxn id="33" idx="1"/>
            <a:endCxn id="30" idx="3"/>
          </p:cNvCxnSpPr>
          <p:nvPr/>
        </p:nvCxnSpPr>
        <p:spPr>
          <a:xfrm flipH="1">
            <a:off x="8696168" y="2854692"/>
            <a:ext cx="867951" cy="3126"/>
          </a:xfrm>
          <a:prstGeom prst="line">
            <a:avLst/>
          </a:prstGeom>
          <a:ln w="190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triangle" w="lg" len="lg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Processus 78">
            <a:extLst>
              <a:ext uri="{FF2B5EF4-FFF2-40B4-BE49-F238E27FC236}">
                <a16:creationId xmlns:a16="http://schemas.microsoft.com/office/drawing/2014/main" id="{244CB9A3-4A25-9970-A79C-BB5F904673E1}"/>
              </a:ext>
            </a:extLst>
          </p:cNvPr>
          <p:cNvSpPr/>
          <p:nvPr/>
        </p:nvSpPr>
        <p:spPr>
          <a:xfrm>
            <a:off x="7436344" y="3489849"/>
            <a:ext cx="978150" cy="488624"/>
          </a:xfrm>
          <a:prstGeom prst="flowChartProces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DEV</a:t>
            </a: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590F74A1-1AD0-D459-39BB-8A09CCF41132}"/>
              </a:ext>
            </a:extLst>
          </p:cNvPr>
          <p:cNvCxnSpPr>
            <a:cxnSpLocks/>
            <a:stCxn id="35" idx="1"/>
            <a:endCxn id="20" idx="3"/>
          </p:cNvCxnSpPr>
          <p:nvPr/>
        </p:nvCxnSpPr>
        <p:spPr>
          <a:xfrm flipH="1">
            <a:off x="4546049" y="3734161"/>
            <a:ext cx="2890295" cy="1481999"/>
          </a:xfrm>
          <a:prstGeom prst="line">
            <a:avLst/>
          </a:prstGeom>
          <a:ln w="1905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EEE084D5-0FA6-FB1A-B336-1E78CBCD9D25}"/>
              </a:ext>
            </a:extLst>
          </p:cNvPr>
          <p:cNvGrpSpPr/>
          <p:nvPr/>
        </p:nvGrpSpPr>
        <p:grpSpPr>
          <a:xfrm>
            <a:off x="7317701" y="4220522"/>
            <a:ext cx="1231487" cy="1872854"/>
            <a:chOff x="7237506" y="3083068"/>
            <a:chExt cx="1153459" cy="2630438"/>
          </a:xfrm>
        </p:grpSpPr>
        <p:sp>
          <p:nvSpPr>
            <p:cNvPr id="38" name="Terminaison 4">
              <a:extLst>
                <a:ext uri="{FF2B5EF4-FFF2-40B4-BE49-F238E27FC236}">
                  <a16:creationId xmlns:a16="http://schemas.microsoft.com/office/drawing/2014/main" id="{1C90E868-351C-5E55-FAEF-6898696945D5}"/>
                </a:ext>
              </a:extLst>
            </p:cNvPr>
            <p:cNvSpPr/>
            <p:nvPr/>
          </p:nvSpPr>
          <p:spPr>
            <a:xfrm>
              <a:off x="7357922" y="3232638"/>
              <a:ext cx="931853" cy="612648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WK1</a:t>
              </a:r>
            </a:p>
          </p:txBody>
        </p:sp>
        <p:sp>
          <p:nvSpPr>
            <p:cNvPr id="39" name="Terminaison 5">
              <a:extLst>
                <a:ext uri="{FF2B5EF4-FFF2-40B4-BE49-F238E27FC236}">
                  <a16:creationId xmlns:a16="http://schemas.microsoft.com/office/drawing/2014/main" id="{011659EF-7C16-7380-C2B5-2EFC05113B24}"/>
                </a:ext>
              </a:extLst>
            </p:cNvPr>
            <p:cNvSpPr/>
            <p:nvPr/>
          </p:nvSpPr>
          <p:spPr>
            <a:xfrm>
              <a:off x="7375376" y="4090859"/>
              <a:ext cx="914400" cy="612648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WK2</a:t>
              </a:r>
            </a:p>
          </p:txBody>
        </p:sp>
        <p:sp>
          <p:nvSpPr>
            <p:cNvPr id="40" name="Terminaison 6">
              <a:extLst>
                <a:ext uri="{FF2B5EF4-FFF2-40B4-BE49-F238E27FC236}">
                  <a16:creationId xmlns:a16="http://schemas.microsoft.com/office/drawing/2014/main" id="{B34A3D6E-0356-AFC3-0099-75F3AE9DCA70}"/>
                </a:ext>
              </a:extLst>
            </p:cNvPr>
            <p:cNvSpPr/>
            <p:nvPr/>
          </p:nvSpPr>
          <p:spPr>
            <a:xfrm>
              <a:off x="7375376" y="4951390"/>
              <a:ext cx="914400" cy="612648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WK3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7E282D8-C39F-BD72-F625-7AEB8E99B7D6}"/>
                </a:ext>
              </a:extLst>
            </p:cNvPr>
            <p:cNvSpPr/>
            <p:nvPr/>
          </p:nvSpPr>
          <p:spPr>
            <a:xfrm>
              <a:off x="7237506" y="3083068"/>
              <a:ext cx="1153459" cy="263043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5CB3835-FF95-4B18-3A88-2D8AC759AB40}"/>
              </a:ext>
            </a:extLst>
          </p:cNvPr>
          <p:cNvCxnSpPr>
            <a:cxnSpLocks/>
            <a:stCxn id="20" idx="3"/>
            <a:endCxn id="30" idx="1"/>
          </p:cNvCxnSpPr>
          <p:nvPr/>
        </p:nvCxnSpPr>
        <p:spPr>
          <a:xfrm flipV="1">
            <a:off x="4546049" y="2857818"/>
            <a:ext cx="2642186" cy="2358342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solid"/>
            <a:round/>
            <a:headEnd type="triangle" w="lg" len="lg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F16B2843-C61E-B666-69B8-41600FF2E28B}"/>
              </a:ext>
            </a:extLst>
          </p:cNvPr>
          <p:cNvCxnSpPr>
            <a:cxnSpLocks/>
            <a:stCxn id="25" idx="2"/>
            <a:endCxn id="30" idx="3"/>
          </p:cNvCxnSpPr>
          <p:nvPr/>
        </p:nvCxnSpPr>
        <p:spPr>
          <a:xfrm flipH="1" flipV="1">
            <a:off x="8696168" y="2857818"/>
            <a:ext cx="969523" cy="1241026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solid"/>
            <a:round/>
            <a:headEnd type="triangle" w="lg" len="lg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340DF6E1-FF2E-E2B3-F2BE-E9EF83F96265}"/>
              </a:ext>
            </a:extLst>
          </p:cNvPr>
          <p:cNvCxnSpPr>
            <a:cxnSpLocks/>
            <a:stCxn id="31" idx="2"/>
            <a:endCxn id="30" idx="3"/>
          </p:cNvCxnSpPr>
          <p:nvPr/>
        </p:nvCxnSpPr>
        <p:spPr>
          <a:xfrm flipH="1" flipV="1">
            <a:off x="8696168" y="2857818"/>
            <a:ext cx="969523" cy="2132762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solid"/>
            <a:round/>
            <a:headEnd type="triangle" w="lg" len="lg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5" name="Graphique 44" descr="Utilisateurs contour">
            <a:extLst>
              <a:ext uri="{FF2B5EF4-FFF2-40B4-BE49-F238E27FC236}">
                <a16:creationId xmlns:a16="http://schemas.microsoft.com/office/drawing/2014/main" id="{72884316-3B81-46F6-4BF5-3880A4C1B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389" y="2973991"/>
            <a:ext cx="976256" cy="976256"/>
          </a:xfrm>
          <a:prstGeom prst="rect">
            <a:avLst/>
          </a:prstGeom>
        </p:spPr>
      </p:pic>
      <p:pic>
        <p:nvPicPr>
          <p:cNvPr id="46" name="Graphique 45" descr="Internet contour">
            <a:extLst>
              <a:ext uri="{FF2B5EF4-FFF2-40B4-BE49-F238E27FC236}">
                <a16:creationId xmlns:a16="http://schemas.microsoft.com/office/drawing/2014/main" id="{91547204-22E6-D581-D019-938CBF6D9F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3367" y="3785236"/>
            <a:ext cx="806095" cy="806095"/>
          </a:xfrm>
          <a:prstGeom prst="rect">
            <a:avLst/>
          </a:prstGeom>
        </p:spPr>
      </p:pic>
      <p:pic>
        <p:nvPicPr>
          <p:cNvPr id="47" name="Graphique 46" descr="Smartphone contour">
            <a:extLst>
              <a:ext uri="{FF2B5EF4-FFF2-40B4-BE49-F238E27FC236}">
                <a16:creationId xmlns:a16="http://schemas.microsoft.com/office/drawing/2014/main" id="{15C275F7-9E28-87A3-98EE-DF0E031200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557413" y="3914587"/>
            <a:ext cx="562808" cy="562808"/>
          </a:xfrm>
          <a:prstGeom prst="rect">
            <a:avLst/>
          </a:prstGeom>
        </p:spPr>
      </p:pic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770601D0-B2B7-D93F-21AA-5BC455EE9201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2043137" y="3581837"/>
            <a:ext cx="1226522" cy="223383"/>
          </a:xfrm>
          <a:prstGeom prst="line">
            <a:avLst/>
          </a:prstGeom>
          <a:ln w="19050">
            <a:prstDash val="solid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E2012658-9580-D257-B494-ABF1DF0B1683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2044910" y="3805220"/>
            <a:ext cx="1047977" cy="1410940"/>
          </a:xfrm>
          <a:prstGeom prst="line">
            <a:avLst/>
          </a:prstGeom>
          <a:ln w="19050">
            <a:prstDash val="solid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BFECCAD9-20AB-91A9-67D1-A0FDB397D1BB}"/>
              </a:ext>
            </a:extLst>
          </p:cNvPr>
          <p:cNvCxnSpPr>
            <a:cxnSpLocks/>
          </p:cNvCxnSpPr>
          <p:nvPr/>
        </p:nvCxnSpPr>
        <p:spPr>
          <a:xfrm>
            <a:off x="3823532" y="4006784"/>
            <a:ext cx="0" cy="470611"/>
          </a:xfrm>
          <a:prstGeom prst="line">
            <a:avLst/>
          </a:prstGeom>
          <a:ln w="19050">
            <a:prstDash val="solid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586DA494-6E3B-3962-1E77-E28F6BDB46B4}"/>
              </a:ext>
            </a:extLst>
          </p:cNvPr>
          <p:cNvCxnSpPr>
            <a:cxnSpLocks/>
          </p:cNvCxnSpPr>
          <p:nvPr/>
        </p:nvCxnSpPr>
        <p:spPr>
          <a:xfrm flipH="1" flipV="1">
            <a:off x="8357696" y="3744986"/>
            <a:ext cx="1313173" cy="363939"/>
          </a:xfrm>
          <a:prstGeom prst="line">
            <a:avLst/>
          </a:prstGeom>
          <a:ln w="19050">
            <a:solidFill>
              <a:srgbClr val="7030A0"/>
            </a:solidFill>
            <a:headEnd type="triangle" w="lg" len="lg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5F9CB0A9-3F45-DDB5-A119-73EA7816C6F3}"/>
              </a:ext>
            </a:extLst>
          </p:cNvPr>
          <p:cNvSpPr txBox="1"/>
          <p:nvPr/>
        </p:nvSpPr>
        <p:spPr>
          <a:xfrm>
            <a:off x="7424118" y="6208388"/>
            <a:ext cx="1844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Instances Moodle</a:t>
            </a:r>
          </a:p>
        </p:txBody>
      </p:sp>
    </p:spTree>
    <p:extLst>
      <p:ext uri="{BB962C8B-B14F-4D97-AF65-F5344CB8AC3E}">
        <p14:creationId xmlns:p14="http://schemas.microsoft.com/office/powerpoint/2010/main" val="3256505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Les serveurs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208450"/>
            <a:ext cx="4758436" cy="3876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368" dirty="0">
                <a:latin typeface="Avenir Next"/>
              </a:rPr>
              <a:t>3 instances (</a:t>
            </a:r>
            <a:r>
              <a:rPr lang="fr-FR" sz="2368" dirty="0" err="1">
                <a:latin typeface="Avenir Next"/>
              </a:rPr>
              <a:t>wk</a:t>
            </a:r>
            <a:r>
              <a:rPr lang="fr-FR" sz="2368" dirty="0">
                <a:latin typeface="Avenir Next"/>
              </a:rPr>
              <a:t>) :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8 </a:t>
            </a:r>
            <a:r>
              <a:rPr lang="fr-FR" sz="2368" dirty="0" err="1">
                <a:latin typeface="Avenir Next"/>
              </a:rPr>
              <a:t>vCPU</a:t>
            </a:r>
            <a:r>
              <a:rPr lang="fr-FR" sz="2368" dirty="0">
                <a:latin typeface="Avenir Next"/>
              </a:rPr>
              <a:t> @ 3.00GHz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16 Go RAM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100 Go </a:t>
            </a:r>
            <a:r>
              <a:rPr lang="fr-FR" sz="2368" dirty="0" err="1">
                <a:latin typeface="Avenir Next"/>
              </a:rPr>
              <a:t>disk</a:t>
            </a:r>
            <a:endParaRPr lang="fr-FR" sz="2368" dirty="0">
              <a:latin typeface="Avenir Next"/>
            </a:endParaRP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BDD PSQL :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10 </a:t>
            </a:r>
            <a:r>
              <a:rPr lang="fr-FR" sz="2368" dirty="0" err="1">
                <a:latin typeface="Avenir Next"/>
              </a:rPr>
              <a:t>vCPU</a:t>
            </a:r>
            <a:r>
              <a:rPr lang="fr-FR" sz="2368" dirty="0">
                <a:latin typeface="Avenir Next"/>
              </a:rPr>
              <a:t> @ 3.00GHz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10 Go RAM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500 Go </a:t>
            </a:r>
            <a:r>
              <a:rPr lang="fr-FR" sz="2368" dirty="0" err="1">
                <a:latin typeface="Avenir Next"/>
              </a:rPr>
              <a:t>disk</a:t>
            </a:r>
            <a:endParaRPr lang="fr-FR" sz="2368" dirty="0">
              <a:latin typeface="Avenir Next"/>
            </a:endParaRP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C47D88B-B426-BD41-4B39-09B02C034BFC}"/>
              </a:ext>
            </a:extLst>
          </p:cNvPr>
          <p:cNvSpPr txBox="1">
            <a:spLocks/>
          </p:cNvSpPr>
          <p:nvPr/>
        </p:nvSpPr>
        <p:spPr>
          <a:xfrm>
            <a:off x="7796168" y="2208449"/>
            <a:ext cx="4758436" cy="3876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UCA Moodle API (script maison)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1 </a:t>
            </a:r>
            <a:r>
              <a:rPr lang="fr-FR" sz="2368" dirty="0" err="1">
                <a:latin typeface="Avenir Next"/>
              </a:rPr>
              <a:t>vCPU</a:t>
            </a:r>
            <a:endParaRPr lang="fr-FR" sz="2368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3 Go RAM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40 Go HDD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368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368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368" dirty="0">
                <a:latin typeface="Avenir Next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368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368" dirty="0">
              <a:latin typeface="Avenir Nex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4D87940-4A82-801D-E830-F90CBFF97A26}"/>
              </a:ext>
            </a:extLst>
          </p:cNvPr>
          <p:cNvSpPr txBox="1">
            <a:spLocks/>
          </p:cNvSpPr>
          <p:nvPr/>
        </p:nvSpPr>
        <p:spPr>
          <a:xfrm>
            <a:off x="4421456" y="2208451"/>
            <a:ext cx="4823211" cy="39574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NFS 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8 </a:t>
            </a:r>
            <a:r>
              <a:rPr lang="fr-FR" sz="2200" dirty="0" err="1">
                <a:latin typeface="Avenir Next"/>
              </a:rPr>
              <a:t>vCPU</a:t>
            </a:r>
            <a:r>
              <a:rPr lang="fr-FR" sz="2200" dirty="0">
                <a:latin typeface="Avenir Next"/>
              </a:rPr>
              <a:t> @ 3.00GHz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10 Go RAM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2To </a:t>
            </a:r>
            <a:r>
              <a:rPr lang="fr-FR" sz="2200" dirty="0" err="1">
                <a:latin typeface="Avenir Next"/>
              </a:rPr>
              <a:t>disk</a:t>
            </a:r>
            <a:endParaRPr lang="fr-FR" sz="2200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REDIS 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4 </a:t>
            </a:r>
            <a:r>
              <a:rPr lang="fr-FR" sz="2200" dirty="0" err="1">
                <a:latin typeface="Avenir Next"/>
              </a:rPr>
              <a:t>vCPU</a:t>
            </a:r>
            <a:endParaRPr lang="fr-FR" sz="2200" dirty="0">
              <a:latin typeface="Avenir Nex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4 Go de RAM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dirty="0">
                <a:latin typeface="Avenir Next"/>
              </a:rPr>
              <a:t>30 Go </a:t>
            </a:r>
            <a:r>
              <a:rPr lang="fr-FR" sz="2200" dirty="0" err="1">
                <a:latin typeface="Avenir Next"/>
              </a:rPr>
              <a:t>disk</a:t>
            </a:r>
            <a:r>
              <a:rPr lang="fr-FR" sz="2200" dirty="0">
                <a:latin typeface="Avenir Next"/>
              </a:rPr>
              <a:t> (21% </a:t>
            </a:r>
            <a:r>
              <a:rPr lang="fr-FR" sz="2200" dirty="0" err="1">
                <a:latin typeface="Avenir Next"/>
              </a:rPr>
              <a:t>util</a:t>
            </a:r>
            <a:r>
              <a:rPr lang="fr-FR" sz="2200" dirty="0">
                <a:latin typeface="Avenir Next"/>
              </a:rPr>
              <a:t>, en cache : 2 Go)</a:t>
            </a:r>
          </a:p>
        </p:txBody>
      </p:sp>
    </p:spTree>
    <p:extLst>
      <p:ext uri="{BB962C8B-B14F-4D97-AF65-F5344CB8AC3E}">
        <p14:creationId xmlns:p14="http://schemas.microsoft.com/office/powerpoint/2010/main" val="546130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Configuration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368" dirty="0">
                <a:latin typeface="Avenir Next"/>
              </a:rPr>
              <a:t>Pas de messagerie instantanée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Pas de création libre des cours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Synchronisation journalière des étudiants par cohorte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Limitation des activités utilisables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Aux seules activités d’évaluations Test et Devoir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Aux activités et ressources utilitaires Étiquette, Choix de groupes et forum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Préréglages des cours et de ces activités</a:t>
            </a: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73633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52A4EA-56B2-D75C-D595-B538D3664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7" y="5166998"/>
            <a:ext cx="10166685" cy="978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200" dirty="0"/>
              <a:t>Q / R 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950248F-49B3-9472-F655-E4555FAA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Déroulé</a:t>
            </a:r>
            <a:endParaRPr lang="fr-FR" sz="4000" dirty="0"/>
          </a:p>
        </p:txBody>
      </p:sp>
      <p:pic>
        <p:nvPicPr>
          <p:cNvPr id="1026" name="Picture 2" descr="Université Côte d'Azur - Home | Facebook">
            <a:extLst>
              <a:ext uri="{FF2B5EF4-FFF2-40B4-BE49-F238E27FC236}">
                <a16:creationId xmlns:a16="http://schemas.microsoft.com/office/drawing/2014/main" id="{855C4327-D549-E09F-6C35-DAAC5866A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44" y="2343389"/>
            <a:ext cx="2688671" cy="268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èche : double flèche horizontale 5">
            <a:extLst>
              <a:ext uri="{FF2B5EF4-FFF2-40B4-BE49-F238E27FC236}">
                <a16:creationId xmlns:a16="http://schemas.microsoft.com/office/drawing/2014/main" id="{7195E43B-9157-2D4C-09A6-B93051D63380}"/>
              </a:ext>
            </a:extLst>
          </p:cNvPr>
          <p:cNvSpPr/>
          <p:nvPr/>
        </p:nvSpPr>
        <p:spPr>
          <a:xfrm>
            <a:off x="5215688" y="3687724"/>
            <a:ext cx="1828800" cy="394282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844B9A-2985-8BAD-8EE4-D310F01ABB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861" y="2947833"/>
            <a:ext cx="3537504" cy="187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40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Configuration activité « test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B3A362F-96F0-D544-161D-23EACB212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99626" y="2343944"/>
            <a:ext cx="6192748" cy="387588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EAF545-6732-31C1-EA84-AB2ED719E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586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Configuration activité « test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B3A362F-96F0-D544-161D-23EACB212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99626" y="2343944"/>
            <a:ext cx="6192748" cy="3875880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B9C382C-ACCE-5944-824E-085A3E0C5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3033123" y="2343150"/>
            <a:ext cx="6194016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09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Configuration activité « test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B3A362F-96F0-D544-161D-23EACB212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99626" y="2343944"/>
            <a:ext cx="6192748" cy="3875880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935FE2AC-9F02-16D4-1BE9-5DF1D2A65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3033123" y="2343150"/>
            <a:ext cx="6194016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43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Moodle : Politique de sauvegarde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368" dirty="0">
                <a:latin typeface="Avenir Next"/>
              </a:rPr>
              <a:t>Politique de sauvegarde adaptée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Sauvegarde journalière des cours dans Moodle si modification du cours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5 sauvegardes par cours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Sauvegarde du contenu et des données utilisateurs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Sauvegarde journalière sur robot de sauvegarde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Possibilité de restaurer un cours en quelques minutes</a:t>
            </a: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1311095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Sécurisation CNE : restriction IP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3317" y="2343389"/>
            <a:ext cx="7950114" cy="3876435"/>
          </a:xfrm>
        </p:spPr>
        <p:txBody>
          <a:bodyPr>
            <a:normAutofit/>
          </a:bodyPr>
          <a:lstStyle/>
          <a:p>
            <a:r>
              <a:rPr lang="fr-FR" sz="2368" dirty="0">
                <a:latin typeface="Avenir Next"/>
              </a:rPr>
              <a:t>Restriction par IP pour les examens en CNE</a:t>
            </a:r>
          </a:p>
          <a:p>
            <a:pPr lvl="1"/>
            <a:r>
              <a:rPr lang="fr-FR" sz="1968" dirty="0">
                <a:latin typeface="Avenir Next"/>
              </a:rPr>
              <a:t>Depuis la configuration du cours</a:t>
            </a:r>
          </a:p>
          <a:p>
            <a:pPr lvl="1"/>
            <a:r>
              <a:rPr lang="fr-FR" sz="1968" dirty="0">
                <a:latin typeface="Avenir Next"/>
              </a:rPr>
              <a:t>Possibilité de choisir son CNE ou tous les CNE</a:t>
            </a:r>
          </a:p>
          <a:p>
            <a:pPr lvl="1"/>
            <a:r>
              <a:rPr lang="fr-FR" sz="2168" dirty="0">
                <a:latin typeface="Avenir Next"/>
              </a:rPr>
              <a:t>Restriction automatique dans les Activité Tests</a:t>
            </a:r>
          </a:p>
          <a:p>
            <a:r>
              <a:rPr lang="fr-FR" sz="2368" dirty="0">
                <a:latin typeface="Avenir Next"/>
              </a:rPr>
              <a:t>Utilisation des champs custom de Moodle</a:t>
            </a:r>
          </a:p>
          <a:p>
            <a:r>
              <a:rPr lang="fr-FR" sz="2368" dirty="0">
                <a:latin typeface="Avenir Next"/>
              </a:rPr>
              <a:t>Traitement et mise à jour par script maison</a:t>
            </a:r>
          </a:p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36176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Sécurisation CNE : restriction IP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91699781-4DB3-28E0-8BE4-A336BADB5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32191" y="2368550"/>
            <a:ext cx="6195881" cy="3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4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Sécurisation CNE : restriction IP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6E65A75A-9EFE-DE60-12E4-19B032FA5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960" y="2208451"/>
            <a:ext cx="7459721" cy="393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7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Voilà....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9FAC5D-7E1B-9BF2-4526-C3CAF9FAD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Nous vous avons présenté nos centres numériques d'examen...pour conclure il ne nous reste plus qu'à vous en indiquer le coût environ 30 000 par chariot</a:t>
            </a:r>
          </a:p>
          <a:p>
            <a:endParaRPr lang="fr-FR" dirty="0"/>
          </a:p>
        </p:txBody>
      </p:sp>
      <p:pic>
        <p:nvPicPr>
          <p:cNvPr id="8" name="Image 6" descr="Une image contenant table&#10;&#10;Description générée automatiquement">
            <a:extLst>
              <a:ext uri="{FF2B5EF4-FFF2-40B4-BE49-F238E27FC236}">
                <a16:creationId xmlns:a16="http://schemas.microsoft.com/office/drawing/2014/main" id="{F9F5FC65-1D76-81CB-28C6-FB09E3315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712" y="3429000"/>
            <a:ext cx="8580576" cy="24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AEAD7-6B48-74DD-2E03-FEB3F3A5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950E96-3A7F-5221-2EC7-5DBE6C2A6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FA99BE-8931-7D38-E7EA-751E4FE19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68" y="2134410"/>
            <a:ext cx="3537504" cy="187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6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95A85-6202-E31B-4CB1-77B72A0AB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Pourquoi </a:t>
            </a:r>
            <a:r>
              <a:rPr lang="fr-FR" dirty="0" err="1"/>
              <a:t>moodle</a:t>
            </a:r>
            <a:r>
              <a:rPr lang="fr-FR" dirty="0"/>
              <a:t> en examen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2F4E961-483B-1F2D-7A06-B61FB1E92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509475" cy="3876435"/>
          </a:xfrm>
        </p:spPr>
        <p:txBody>
          <a:bodyPr/>
          <a:lstStyle/>
          <a:p>
            <a:r>
              <a:rPr lang="fr-FR" dirty="0"/>
              <a:t>Utilisé depuis 2009 pour l’EAD (Licence, Master, DU en FI et FC. Plus de 1600 étudiants en 2022) </a:t>
            </a:r>
          </a:p>
          <a:p>
            <a:r>
              <a:rPr lang="fr-FR" dirty="0"/>
              <a:t>Enseignants formés (dispositifs </a:t>
            </a:r>
            <a:r>
              <a:rPr lang="fr-FR" dirty="0" err="1"/>
              <a:t>EnsSup</a:t>
            </a:r>
            <a:r>
              <a:rPr lang="fr-FR" dirty="0"/>
              <a:t>)  </a:t>
            </a:r>
          </a:p>
          <a:p>
            <a:r>
              <a:rPr lang="fr-FR" dirty="0"/>
              <a:t>En liaison avec le Système d’Informations 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Un espace de cours pour chaque EC (</a:t>
            </a:r>
            <a:r>
              <a:rPr lang="fr-FR" dirty="0" err="1">
                <a:sym typeface="Wingdings" panose="05000000000000000000" pitchFamily="2" charset="2"/>
              </a:rPr>
              <a:t>liason</a:t>
            </a:r>
            <a:r>
              <a:rPr lang="fr-FR" dirty="0">
                <a:sym typeface="Wingdings" panose="05000000000000000000" pitchFamily="2" charset="2"/>
              </a:rPr>
              <a:t> Apogée)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Inscription des étudiants synchronisée toute les nuits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Remontée des enseignants à l’aide d’ADE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 Session 1 et session 2 de juin 2020 100% en ligne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F5E722-DB5C-300E-515B-B33F8BF7C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93" y="378068"/>
            <a:ext cx="1837187" cy="97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81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B17C20-B01F-9D97-AC7C-3225CEEF5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6A2381-79A1-BEBB-1911-29D0787DB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32F997DF-C6C7-E452-62E4-39E04285F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417" y="2597701"/>
            <a:ext cx="2231474" cy="223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40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95A85-6202-E31B-4CB1-77B72A0AB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Gestion du 100% distanciel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2F4E961-483B-1F2D-7A06-B61FB1E92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Echange avec les directeurs de composantes</a:t>
            </a:r>
          </a:p>
          <a:p>
            <a:r>
              <a:rPr lang="fr-FR" dirty="0"/>
              <a:t>Définition de jauge d’utilisation de Moodle</a:t>
            </a:r>
          </a:p>
          <a:p>
            <a:r>
              <a:rPr lang="fr-FR" dirty="0"/>
              <a:t>Récupération des calendriers d’examens</a:t>
            </a:r>
          </a:p>
          <a:p>
            <a:r>
              <a:rPr lang="fr-FR" dirty="0"/>
              <a:t>Mise en place de « kits épreuves »</a:t>
            </a:r>
          </a:p>
          <a:p>
            <a:r>
              <a:rPr lang="fr-FR" dirty="0"/>
              <a:t>Vérification du paramétrage de toutes les épreuves, par l’ensemble de personnel du CEMU.</a:t>
            </a:r>
          </a:p>
          <a:p>
            <a:r>
              <a:rPr lang="fr-FR" dirty="0"/>
              <a:t>Mise en place d’une assistance de premier et second niveau lors des épreuves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F5E722-DB5C-300E-515B-B33F8BF7C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93" y="378068"/>
            <a:ext cx="1837187" cy="97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47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95A85-6202-E31B-4CB1-77B72A0AB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espace de cours de « kits épreuves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F5E722-DB5C-300E-515B-B33F8BF7C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93" y="378068"/>
            <a:ext cx="1837187" cy="973286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D4A6C52-93E6-9D8D-E6C6-156168AA0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6746" y="2372904"/>
            <a:ext cx="7921230" cy="3865211"/>
          </a:xfr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EDA1BA-DE6A-F313-E783-077363419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6749" y="2960621"/>
            <a:ext cx="4835318" cy="356403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698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9F5E722-DB5C-300E-515B-B33F8BF7C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93" y="378068"/>
            <a:ext cx="1837187" cy="97328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9D86D786-D9C1-BCBB-9BCD-B30717604769}"/>
              </a:ext>
            </a:extLst>
          </p:cNvPr>
          <p:cNvSpPr txBox="1">
            <a:spLocks/>
          </p:cNvSpPr>
          <p:nvPr/>
        </p:nvSpPr>
        <p:spPr>
          <a:xfrm>
            <a:off x="1046746" y="1140025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Une seule plateforme pour les cours et les examens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A4EFEFC-B11B-1835-7551-177E65E96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577" y="1901120"/>
            <a:ext cx="9135612" cy="47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6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9F5E722-DB5C-300E-515B-B33F8BF7C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93" y="378068"/>
            <a:ext cx="1837187" cy="97328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9D86D786-D9C1-BCBB-9BCD-B30717604769}"/>
              </a:ext>
            </a:extLst>
          </p:cNvPr>
          <p:cNvSpPr txBox="1">
            <a:spLocks/>
          </p:cNvSpPr>
          <p:nvPr/>
        </p:nvSpPr>
        <p:spPr>
          <a:xfrm>
            <a:off x="1046746" y="1140025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Bilan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B2A0710-FA08-DBC3-3D4B-F480E0A75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244834" cy="3876435"/>
          </a:xfrm>
        </p:spPr>
        <p:txBody>
          <a:bodyPr/>
          <a:lstStyle/>
          <a:p>
            <a:r>
              <a:rPr lang="fr-FR" sz="2400" dirty="0"/>
              <a:t>Plus de 900 épreuves paramétrées avec double vérification en 6 semaines (semestre 2 2020)</a:t>
            </a:r>
          </a:p>
          <a:p>
            <a:endParaRPr lang="fr-FR" sz="2400" dirty="0"/>
          </a:p>
          <a:p>
            <a:r>
              <a:rPr lang="fr-FR" sz="2400" dirty="0"/>
              <a:t>Stabilisation du positionnement d’au moins un Ingénieur pédagogique référent de composante.</a:t>
            </a:r>
          </a:p>
          <a:p>
            <a:endParaRPr lang="fr-FR" sz="2400" dirty="0"/>
          </a:p>
          <a:p>
            <a:r>
              <a:rPr lang="fr-FR" sz="2400" dirty="0"/>
              <a:t>Passage à une activité dans 1/3 des espaces de cours à 2/3.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8740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5FB1D6-8188-D817-B189-B8715F63F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88" y="1371485"/>
            <a:ext cx="10166685" cy="1078213"/>
          </a:xfrm>
        </p:spPr>
        <p:txBody>
          <a:bodyPr>
            <a:normAutofit/>
          </a:bodyPr>
          <a:lstStyle/>
          <a:p>
            <a:r>
              <a:rPr lang="fr-FR" sz="6000" dirty="0"/>
              <a:t>Des questions ?</a:t>
            </a:r>
          </a:p>
        </p:txBody>
      </p:sp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680D63FE-E01B-8F42-71B0-B6B851BDD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754" y="2678949"/>
            <a:ext cx="2688671" cy="268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983D87-030C-3ACB-37C5-B4D6BDBD79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71" y="3283393"/>
            <a:ext cx="3537504" cy="1874063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96C2B2A-86C0-DFCE-39F7-818136DF5099}"/>
              </a:ext>
            </a:extLst>
          </p:cNvPr>
          <p:cNvSpPr txBox="1">
            <a:spLocks/>
          </p:cNvSpPr>
          <p:nvPr/>
        </p:nvSpPr>
        <p:spPr>
          <a:xfrm>
            <a:off x="-152210" y="5544064"/>
            <a:ext cx="7022598" cy="504850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dirty="0"/>
              <a:t>Christophe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924CDE9-6EB0-29C7-766C-F6C52B858080}"/>
              </a:ext>
            </a:extLst>
          </p:cNvPr>
          <p:cNvSpPr txBox="1">
            <a:spLocks/>
          </p:cNvSpPr>
          <p:nvPr/>
        </p:nvSpPr>
        <p:spPr>
          <a:xfrm>
            <a:off x="5646424" y="5544064"/>
            <a:ext cx="7022598" cy="504850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dirty="0"/>
              <a:t>Damien</a:t>
            </a:r>
          </a:p>
        </p:txBody>
      </p:sp>
    </p:spTree>
    <p:extLst>
      <p:ext uri="{BB962C8B-B14F-4D97-AF65-F5344CB8AC3E}">
        <p14:creationId xmlns:p14="http://schemas.microsoft.com/office/powerpoint/2010/main" val="2171362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76D66-84FF-E8D9-36A3-D4DC65BC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3FFA83-C49E-E181-AEEA-7B4EBE05F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DE765EEF-A153-9BF9-CCD4-407E7D020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52" y="2567094"/>
            <a:ext cx="1567344" cy="15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5B4EBF-6456-7BD2-4F26-9E23525925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06" y="2261348"/>
            <a:ext cx="2062166" cy="109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2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Pourquoi </a:t>
            </a:r>
            <a:r>
              <a:rPr lang="fr-FR" dirty="0" err="1"/>
              <a:t>moodle</a:t>
            </a:r>
            <a:r>
              <a:rPr lang="fr-FR" dirty="0"/>
              <a:t> en examen ?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 lnSpcReduction="10000"/>
          </a:bodyPr>
          <a:lstStyle/>
          <a:p>
            <a:pPr marL="414772" indent="-414772"/>
            <a:r>
              <a:rPr lang="fr-FR" sz="2540">
                <a:latin typeface="Avenir Next"/>
              </a:rPr>
              <a:t>Utilisé depuis 2018 pour les cours en ligne</a:t>
            </a:r>
          </a:p>
          <a:p>
            <a:pPr marL="414772" indent="-414772"/>
            <a:r>
              <a:rPr lang="fr-FR" sz="2540">
                <a:latin typeface="Avenir Next"/>
              </a:rPr>
              <a:t>Utilisateurs déjà habitués</a:t>
            </a:r>
          </a:p>
          <a:p>
            <a:pPr marL="414772" indent="-414772"/>
            <a:r>
              <a:rPr lang="fr-FR" sz="2540">
                <a:latin typeface="Avenir Next"/>
              </a:rPr>
              <a:t>En liaison avec le Système d’Informations (Apogée)</a:t>
            </a:r>
          </a:p>
          <a:p>
            <a:pPr marL="414772" indent="-414772"/>
            <a:r>
              <a:rPr lang="fr-FR" sz="2540">
                <a:latin typeface="Avenir Next"/>
              </a:rPr>
              <a:t>Ajout de nouvelles fonctionnalités maison :</a:t>
            </a:r>
          </a:p>
          <a:p>
            <a:pPr marL="871974" lvl="1" indent="-414772"/>
            <a:r>
              <a:rPr lang="fr-FR" sz="2368">
                <a:latin typeface="Avenir Next"/>
              </a:rPr>
              <a:t>Restriction par IP</a:t>
            </a:r>
          </a:p>
          <a:p>
            <a:pPr marL="871974" lvl="1" indent="-414772"/>
            <a:r>
              <a:rPr lang="fr-FR" sz="2368">
                <a:latin typeface="Avenir Next"/>
              </a:rPr>
              <a:t>Cycle de vie d’un cours (Voir Annexes)</a:t>
            </a:r>
          </a:p>
          <a:p>
            <a:pPr marL="871974" lvl="1" indent="-414772"/>
            <a:r>
              <a:rPr lang="fr-FR" sz="2368">
                <a:latin typeface="Avenir Next"/>
              </a:rPr>
              <a:t>Réservation d’un CNE (Voir Annexes)</a:t>
            </a:r>
          </a:p>
          <a:p>
            <a:pPr marL="871974" lvl="1" indent="-414772"/>
            <a:r>
              <a:rPr lang="fr-FR" sz="2368">
                <a:latin typeface="Avenir Next"/>
              </a:rPr>
              <a:t>Génération des sessions PIX (Voir Annexes)</a:t>
            </a:r>
          </a:p>
          <a:p>
            <a:pPr marL="871974" lvl="1" indent="-414772"/>
            <a:r>
              <a:rPr lang="fr-FR" sz="2368">
                <a:latin typeface="Avenir Next"/>
              </a:rPr>
              <a:t>Transfert des notes (Voir Annexes)</a:t>
            </a:r>
            <a:endParaRPr lang="fr-FR" sz="2368" dirty="0"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56992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A904E74D-E504-49F4-B057-CA97B3086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EXANUM : Contexte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B89848E-5C27-4D00-8A22-C9658302A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2018-19 : Disposer d’une plateforme dédiée aux Examens Numériques</a:t>
            </a:r>
          </a:p>
          <a:p>
            <a:r>
              <a:rPr lang="fr-FR" dirty="0"/>
              <a:t>Création de Moodle Evaluations :</a:t>
            </a:r>
          </a:p>
          <a:p>
            <a:pPr lvl="1"/>
            <a:r>
              <a:rPr lang="fr-FR" dirty="0"/>
              <a:t>Plateforme dédiée à l’utilisation en CNE</a:t>
            </a:r>
          </a:p>
          <a:p>
            <a:pPr lvl="1"/>
            <a:r>
              <a:rPr lang="fr-FR" dirty="0"/>
              <a:t>Accessible que via les CNE</a:t>
            </a:r>
          </a:p>
          <a:p>
            <a:r>
              <a:rPr lang="fr-FR" dirty="0"/>
              <a:t>Problème :</a:t>
            </a:r>
          </a:p>
          <a:p>
            <a:pPr lvl="1"/>
            <a:r>
              <a:rPr lang="fr-FR" dirty="0"/>
              <a:t>Rendre disponible la consultation des copies après les épreuves</a:t>
            </a:r>
          </a:p>
          <a:p>
            <a:r>
              <a:rPr lang="fr-FR" dirty="0"/>
              <a:t>Solution :</a:t>
            </a:r>
          </a:p>
          <a:p>
            <a:pPr lvl="1"/>
            <a:r>
              <a:rPr lang="fr-FR" dirty="0"/>
              <a:t>Moodle Epreuves, copie de Moodle Evaluations accessible après les examens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D230E6-CD49-4946-9776-FE09FC1C5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378E-8857-4A61-8FAF-9BC9244716C8}" type="datetime1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D79BBC-4E39-4311-8C71-3FEF459BB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1B7F75-3C57-4700-B9B2-9C609BB5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3F1A7-58AB-0B45-AF0A-DCEC269B84E3}" type="slidenum">
              <a:rPr lang="fr-FR" smtClean="0"/>
              <a:t>5</a:t>
            </a:fld>
            <a:endParaRPr lang="fr-FR"/>
          </a:p>
        </p:txBody>
      </p:sp>
      <p:pic>
        <p:nvPicPr>
          <p:cNvPr id="9" name="Picture 2" descr="Université Côte d'Azur - Home | Facebook">
            <a:extLst>
              <a:ext uri="{FF2B5EF4-FFF2-40B4-BE49-F238E27FC236}">
                <a16:creationId xmlns:a16="http://schemas.microsoft.com/office/drawing/2014/main" id="{FF4F89ED-D75E-3212-27A1-C5D881F64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159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FAE63F-5060-43B0-911E-1D01AAFA1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EXANUM : 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24D8D9-1125-4032-9D18-F39F2E970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COVID : Confinement, plus d’utilisation des CNE, tous les examens sur Moodle UCA</a:t>
            </a:r>
          </a:p>
          <a:p>
            <a:r>
              <a:rPr lang="fr-FR" dirty="0"/>
              <a:t>Problème pendant COVID:</a:t>
            </a:r>
          </a:p>
          <a:p>
            <a:pPr lvl="1"/>
            <a:r>
              <a:rPr lang="fr-FR" dirty="0"/>
              <a:t>Politique de sauvegarde pas adaptée aux examens</a:t>
            </a:r>
          </a:p>
          <a:p>
            <a:pPr lvl="1"/>
            <a:r>
              <a:rPr lang="fr-FR" dirty="0"/>
              <a:t>Surcharge car Examen et Révision sur même plateforme</a:t>
            </a:r>
          </a:p>
          <a:p>
            <a:pPr lvl="1"/>
            <a:r>
              <a:rPr lang="fr-FR" dirty="0"/>
              <a:t>Support de cours disponibles pendant les examens</a:t>
            </a:r>
          </a:p>
          <a:p>
            <a:r>
              <a:rPr lang="fr-FR" dirty="0"/>
              <a:t>Problème reprise en présentiel:</a:t>
            </a:r>
          </a:p>
          <a:p>
            <a:pPr lvl="1"/>
            <a:r>
              <a:rPr lang="fr-FR" dirty="0"/>
              <a:t>Utilisation des Devoirs pendant le COVID, compliqué sur Evaluations / Epreuves</a:t>
            </a:r>
          </a:p>
          <a:p>
            <a:r>
              <a:rPr lang="fr-FR" dirty="0"/>
              <a:t>Solution :</a:t>
            </a:r>
          </a:p>
          <a:p>
            <a:pPr lvl="1"/>
            <a:r>
              <a:rPr lang="fr-FR" dirty="0"/>
              <a:t>Faire évoluer les Moodle Evaluations et Epreuves en les fusionnant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215E8A-0804-4E69-AF74-4F149CF3B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2234-7A10-4705-8E25-5AA748078490}" type="datetime1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360D8A-B903-4A9C-9E0E-21A6FBCDF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D971E4-5F49-4362-B3E9-F6B82F1CE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3F1A7-58AB-0B45-AF0A-DCEC269B84E3}" type="slidenum">
              <a:rPr lang="fr-FR" smtClean="0"/>
              <a:t>6</a:t>
            </a:fld>
            <a:endParaRPr lang="fr-FR"/>
          </a:p>
        </p:txBody>
      </p:sp>
      <p:pic>
        <p:nvPicPr>
          <p:cNvPr id="7" name="Picture 2" descr="Université Côte d'Azur - Home | Facebook">
            <a:extLst>
              <a:ext uri="{FF2B5EF4-FFF2-40B4-BE49-F238E27FC236}">
                <a16:creationId xmlns:a16="http://schemas.microsoft.com/office/drawing/2014/main" id="{924861B7-EB47-16C6-E630-EED25CE40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183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8D7D1-280E-40BD-AF14-E9356CE24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EXANUM : Utilisation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4EED93-BE3A-4628-9C89-C4D895F14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Moodle EXANUM :</a:t>
            </a:r>
          </a:p>
          <a:p>
            <a:pPr lvl="1"/>
            <a:r>
              <a:rPr lang="fr-FR" dirty="0"/>
              <a:t>Dédié à tous les examens numériques</a:t>
            </a:r>
          </a:p>
          <a:p>
            <a:pPr lvl="1"/>
            <a:r>
              <a:rPr lang="fr-FR" dirty="0"/>
              <a:t>Dimensionnement serveur identique à Moodle UCA</a:t>
            </a:r>
          </a:p>
          <a:p>
            <a:pPr lvl="1"/>
            <a:r>
              <a:rPr lang="fr-FR" dirty="0"/>
              <a:t>Ouvert sur le monde pour une utilisation hors CNE</a:t>
            </a:r>
          </a:p>
          <a:p>
            <a:pPr lvl="1"/>
            <a:r>
              <a:rPr lang="fr-FR" dirty="0"/>
              <a:t>En liaison avec le Moodle UCA</a:t>
            </a:r>
          </a:p>
          <a:p>
            <a:pPr lvl="1"/>
            <a:r>
              <a:rPr lang="fr-FR" dirty="0"/>
              <a:t>Gestion d’un cycle de vie pour la consultation des résultats</a:t>
            </a:r>
          </a:p>
          <a:p>
            <a:pPr lvl="1"/>
            <a:r>
              <a:rPr lang="fr-FR" dirty="0"/>
              <a:t>Restriction par IP pour les examens en CNE</a:t>
            </a:r>
          </a:p>
          <a:p>
            <a:pPr lvl="1"/>
            <a:r>
              <a:rPr lang="fr-FR" dirty="0"/>
              <a:t>Possibilité d’exporter vers SNWeb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3CF4CD-DC4E-45AD-BB92-EA6E18D96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2234-7A10-4705-8E25-5AA748078490}" type="datetime1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EB9687-4715-433C-89F8-29BF828C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Christophe Bordonado - Université Côte d'Azur - DSI 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B0884F-7B4E-4432-A33A-47B80E8D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3F1A7-58AB-0B45-AF0A-DCEC269B84E3}" type="slidenum">
              <a:rPr lang="fr-FR" smtClean="0"/>
              <a:t>7</a:t>
            </a:fld>
            <a:endParaRPr lang="fr-FR"/>
          </a:p>
        </p:txBody>
      </p:sp>
      <p:pic>
        <p:nvPicPr>
          <p:cNvPr id="7" name="Picture 2" descr="Université Côte d'Azur - Home | Facebook">
            <a:extLst>
              <a:ext uri="{FF2B5EF4-FFF2-40B4-BE49-F238E27FC236}">
                <a16:creationId xmlns:a16="http://schemas.microsoft.com/office/drawing/2014/main" id="{5A31E77D-99F3-AA82-B9FC-462B6993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24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Présentation des CNE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368" dirty="0">
                <a:latin typeface="Avenir Next"/>
              </a:rPr>
              <a:t>4 amphithéâtres disposant d’ordinateurs portables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Un réseau wifi dédié et caché spécialement configuré pour les épreuves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De 120 à 210 postes suivant le CNE, 660 si tous les CNE en simultané</a:t>
            </a:r>
          </a:p>
          <a:p>
            <a:pPr marL="0" indent="0">
              <a:buNone/>
            </a:pPr>
            <a:r>
              <a:rPr lang="fr-FR" sz="2368" dirty="0">
                <a:latin typeface="Avenir Next"/>
              </a:rPr>
              <a:t>Application maison dédiée pour :</a:t>
            </a:r>
          </a:p>
          <a:p>
            <a:r>
              <a:rPr lang="fr-FR" sz="2368" dirty="0">
                <a:latin typeface="Avenir Next"/>
              </a:rPr>
              <a:t>Autoriser ou interdire les accès Internet</a:t>
            </a:r>
          </a:p>
          <a:p>
            <a:r>
              <a:rPr lang="fr-FR" sz="2368" dirty="0">
                <a:latin typeface="Avenir Next"/>
              </a:rPr>
              <a:t>Scanner la carte d’étudiant</a:t>
            </a:r>
          </a:p>
          <a:p>
            <a:r>
              <a:rPr lang="fr-FR" sz="2368" dirty="0">
                <a:latin typeface="Avenir Next"/>
              </a:rPr>
              <a:t>Attribuer un ordinateur en scannant la puce de celui-ci</a:t>
            </a:r>
          </a:p>
          <a:p>
            <a:r>
              <a:rPr lang="fr-FR" sz="2368" dirty="0">
                <a:latin typeface="Avenir Next"/>
              </a:rPr>
              <a:t>Réaliser l’émargement par la même occasion</a:t>
            </a:r>
          </a:p>
          <a:p>
            <a:r>
              <a:rPr lang="fr-FR" sz="2368" dirty="0">
                <a:latin typeface="Avenir Next"/>
              </a:rPr>
              <a:t>Gérer les rendus des ordinateurs en fin de session</a:t>
            </a:r>
          </a:p>
        </p:txBody>
      </p:sp>
    </p:spTree>
    <p:extLst>
      <p:ext uri="{BB962C8B-B14F-4D97-AF65-F5344CB8AC3E}">
        <p14:creationId xmlns:p14="http://schemas.microsoft.com/office/powerpoint/2010/main" val="1631293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iversité Côte d'Azur - Home | Facebook">
            <a:extLst>
              <a:ext uri="{FF2B5EF4-FFF2-40B4-BE49-F238E27FC236}">
                <a16:creationId xmlns:a16="http://schemas.microsoft.com/office/drawing/2014/main" id="{EF3DA59D-DD14-A080-53EE-E097CE036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1" y="335559"/>
            <a:ext cx="1231847" cy="123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64BA32F7-AE9C-2C2B-7657-A34C6A5C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Fonctionnement des CNE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E0D68E-1A70-ED86-E39A-33ABD847E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368" dirty="0">
              <a:latin typeface="Avenir Nex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2C7DD-49C7-0EFB-6A01-1507343FD2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80825" y="2343389"/>
            <a:ext cx="5830350" cy="38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994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ScénarisationLégo</Template>
  <TotalTime>580</TotalTime>
  <Words>954</Words>
  <Application>Microsoft Office PowerPoint</Application>
  <PresentationFormat>Grand écran</PresentationFormat>
  <Paragraphs>177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2" baseType="lpstr">
      <vt:lpstr>Arial</vt:lpstr>
      <vt:lpstr>Avenir Next</vt:lpstr>
      <vt:lpstr>Calibri</vt:lpstr>
      <vt:lpstr>Open Sans</vt:lpstr>
      <vt:lpstr>Raleway</vt:lpstr>
      <vt:lpstr>Raleway Bold</vt:lpstr>
      <vt:lpstr>Thème Office</vt:lpstr>
      <vt:lpstr>Utiliser Moodle pour les examens</vt:lpstr>
      <vt:lpstr>Déroulé</vt:lpstr>
      <vt:lpstr>Présentation PowerPoint</vt:lpstr>
      <vt:lpstr>Pourquoi moodle en examen ?</vt:lpstr>
      <vt:lpstr>Moodle EXANUM : Contexte</vt:lpstr>
      <vt:lpstr>Moodle EXANUM : Contexte</vt:lpstr>
      <vt:lpstr>Moodle EXANUM : Utilisation</vt:lpstr>
      <vt:lpstr>Présentation des CNE</vt:lpstr>
      <vt:lpstr>Fonctionnement des CNE</vt:lpstr>
      <vt:lpstr>Fonctionnement des CNE</vt:lpstr>
      <vt:lpstr>Fonctionnement des CNE</vt:lpstr>
      <vt:lpstr>Fonctionnement des CNE</vt:lpstr>
      <vt:lpstr>Fonctionnement des CNE</vt:lpstr>
      <vt:lpstr>Le résultat</vt:lpstr>
      <vt:lpstr>Mais pour en arriver là.....</vt:lpstr>
      <vt:lpstr>Et côte Moodle ?</vt:lpstr>
      <vt:lpstr>Infra ExaNum</vt:lpstr>
      <vt:lpstr>Moodle : Les serveurs</vt:lpstr>
      <vt:lpstr>Moodle : Configuration</vt:lpstr>
      <vt:lpstr>Moodle : Configuration activité « test »</vt:lpstr>
      <vt:lpstr>Moodle : Configuration activité « test »</vt:lpstr>
      <vt:lpstr>Moodle : Configuration activité « test »</vt:lpstr>
      <vt:lpstr>Moodle : Politique de sauvegarde</vt:lpstr>
      <vt:lpstr>Sécurisation CNE : restriction IP</vt:lpstr>
      <vt:lpstr>Sécurisation CNE : restriction IP</vt:lpstr>
      <vt:lpstr>Sécurisation CNE : restriction IP</vt:lpstr>
      <vt:lpstr>Voilà....</vt:lpstr>
      <vt:lpstr>Présentation PowerPoint</vt:lpstr>
      <vt:lpstr>Pourquoi moodle en examen ?</vt:lpstr>
      <vt:lpstr>Gestion du 100% distanciel</vt:lpstr>
      <vt:lpstr>Un espace de cours de « kits épreuves »</vt:lpstr>
      <vt:lpstr>Présentation PowerPoint</vt:lpstr>
      <vt:lpstr>Présentation PowerPoint</vt:lpstr>
      <vt:lpstr>Des questions ?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Scénarisation LEGO® et template Moodle</dc:title>
  <dc:creator>Damien Bouchard</dc:creator>
  <cp:lastModifiedBy>Damien Bouchard</cp:lastModifiedBy>
  <cp:revision>7</cp:revision>
  <dcterms:created xsi:type="dcterms:W3CDTF">2022-06-26T09:41:29Z</dcterms:created>
  <dcterms:modified xsi:type="dcterms:W3CDTF">2022-07-08T07:20:33Z</dcterms:modified>
</cp:coreProperties>
</file>