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83" r:id="rId3"/>
    <p:sldId id="270" r:id="rId4"/>
    <p:sldId id="272" r:id="rId5"/>
    <p:sldId id="274" r:id="rId6"/>
    <p:sldId id="275" r:id="rId7"/>
    <p:sldId id="276" r:id="rId8"/>
    <p:sldId id="281" r:id="rId9"/>
    <p:sldId id="277" r:id="rId10"/>
    <p:sldId id="279" r:id="rId11"/>
    <p:sldId id="280" r:id="rId12"/>
    <p:sldId id="282" r:id="rId13"/>
    <p:sldId id="257" r:id="rId14"/>
    <p:sldId id="260" r:id="rId15"/>
    <p:sldId id="261" r:id="rId16"/>
    <p:sldId id="258" r:id="rId17"/>
    <p:sldId id="265" r:id="rId18"/>
    <p:sldId id="266" r:id="rId19"/>
    <p:sldId id="267" r:id="rId20"/>
    <p:sldId id="268" r:id="rId21"/>
    <p:sldId id="269" r:id="rId22"/>
    <p:sldId id="262" r:id="rId23"/>
    <p:sldId id="263" r:id="rId24"/>
    <p:sldId id="26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E33"/>
    <a:srgbClr val="FBE5D6"/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EC418A-F5CB-DD48-997E-C42541342C67}" v="43" dt="2022-07-02T20:20:17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4"/>
    <p:restoredTop sz="94694"/>
  </p:normalViewPr>
  <p:slideViewPr>
    <p:cSldViewPr snapToGrid="0">
      <p:cViewPr varScale="1">
        <p:scale>
          <a:sx n="120" d="100"/>
          <a:sy n="120" d="100"/>
        </p:scale>
        <p:origin x="216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DD369-8EF7-42FF-A9DA-33875BD5B8E2}" type="doc">
      <dgm:prSet loTypeId="urn:microsoft.com/office/officeart/2005/8/layout/vList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863A469B-5678-4E3C-AEF5-79AAE9F750FC}">
      <dgm:prSet phldrT="[Texte]" phldr="0"/>
      <dgm:spPr/>
      <dgm:t>
        <a:bodyPr/>
        <a:lstStyle/>
        <a:p>
          <a:pPr rtl="0"/>
          <a:r>
            <a:rPr lang="fr-FR">
              <a:latin typeface="Raleway Bold"/>
            </a:rPr>
            <a:t>Contacts forts</a:t>
          </a:r>
          <a:endParaRPr lang="fr-FR"/>
        </a:p>
      </dgm:t>
    </dgm:pt>
    <dgm:pt modelId="{86FB0040-B06A-4ABA-BC02-22B233BCA459}" type="parTrans" cxnId="{1F2EEB02-DE64-4EEF-86CF-8E7DA7A03B1F}">
      <dgm:prSet/>
      <dgm:spPr/>
      <dgm:t>
        <a:bodyPr/>
        <a:lstStyle/>
        <a:p>
          <a:endParaRPr lang="fr-FR"/>
        </a:p>
      </dgm:t>
    </dgm:pt>
    <dgm:pt modelId="{9E8B6609-8729-4369-BBC5-3B0BB1830FFB}" type="sibTrans" cxnId="{1F2EEB02-DE64-4EEF-86CF-8E7DA7A03B1F}">
      <dgm:prSet/>
      <dgm:spPr/>
      <dgm:t>
        <a:bodyPr/>
        <a:lstStyle/>
        <a:p>
          <a:endParaRPr lang="fr-FR"/>
        </a:p>
      </dgm:t>
    </dgm:pt>
    <dgm:pt modelId="{707A8E93-6B94-435E-AB65-9CFBD1D5FCFA}">
      <dgm:prSet phldrT="[Texte]" phldr="0"/>
      <dgm:spPr/>
      <dgm:t>
        <a:bodyPr/>
        <a:lstStyle/>
        <a:p>
          <a:pPr rtl="0"/>
          <a:r>
            <a:rPr lang="fr-FR" b="1" dirty="0">
              <a:latin typeface="Raleway Bold"/>
            </a:rPr>
            <a:t>Tournée des campus</a:t>
          </a:r>
          <a:endParaRPr lang="fr-FR" b="1" dirty="0"/>
        </a:p>
      </dgm:t>
    </dgm:pt>
    <dgm:pt modelId="{A19A0124-6170-4FA4-8838-7F5A724C75E2}" type="parTrans" cxnId="{3466C27C-5B3D-4787-A104-5D1D2139E0C4}">
      <dgm:prSet/>
      <dgm:spPr/>
      <dgm:t>
        <a:bodyPr/>
        <a:lstStyle/>
        <a:p>
          <a:endParaRPr lang="fr-FR"/>
        </a:p>
      </dgm:t>
    </dgm:pt>
    <dgm:pt modelId="{5B227D45-C0DE-42CA-BE11-7023D95DC9C0}" type="sibTrans" cxnId="{3466C27C-5B3D-4787-A104-5D1D2139E0C4}">
      <dgm:prSet/>
      <dgm:spPr/>
      <dgm:t>
        <a:bodyPr/>
        <a:lstStyle/>
        <a:p>
          <a:endParaRPr lang="fr-FR"/>
        </a:p>
      </dgm:t>
    </dgm:pt>
    <dgm:pt modelId="{F0607691-82D6-4F30-8AB2-D99BFE226A31}">
      <dgm:prSet phldrT="[Texte]" phldr="0"/>
      <dgm:spPr/>
      <dgm:t>
        <a:bodyPr/>
        <a:lstStyle/>
        <a:p>
          <a:pPr rtl="0"/>
          <a:r>
            <a:rPr lang="fr-FR" b="1" dirty="0">
              <a:latin typeface="Raleway Bold"/>
            </a:rPr>
            <a:t>Digital pour tous        </a:t>
          </a:r>
        </a:p>
      </dgm:t>
    </dgm:pt>
    <dgm:pt modelId="{D27F9ED7-5D2A-4617-991B-4F21FCACEFAF}" type="parTrans" cxnId="{0D9404E7-DAA8-4E75-A437-1FE2D7BBD661}">
      <dgm:prSet/>
      <dgm:spPr/>
      <dgm:t>
        <a:bodyPr/>
        <a:lstStyle/>
        <a:p>
          <a:endParaRPr lang="fr-FR"/>
        </a:p>
      </dgm:t>
    </dgm:pt>
    <dgm:pt modelId="{7D7DBF15-1E60-4CD5-915B-81A1B0C71E52}" type="sibTrans" cxnId="{0D9404E7-DAA8-4E75-A437-1FE2D7BBD661}">
      <dgm:prSet/>
      <dgm:spPr/>
      <dgm:t>
        <a:bodyPr/>
        <a:lstStyle/>
        <a:p>
          <a:endParaRPr lang="fr-FR"/>
        </a:p>
      </dgm:t>
    </dgm:pt>
    <dgm:pt modelId="{655E3866-CF96-48C2-835E-661D4C6274A9}">
      <dgm:prSet phldr="0"/>
      <dgm:spPr/>
      <dgm:t>
        <a:bodyPr/>
        <a:lstStyle/>
        <a:p>
          <a:pPr rtl="0"/>
          <a:r>
            <a:rPr lang="fr-FR">
              <a:latin typeface="Raleway Bold"/>
            </a:rPr>
            <a:t>Contacts moyens</a:t>
          </a:r>
        </a:p>
      </dgm:t>
    </dgm:pt>
    <dgm:pt modelId="{9E668FCA-B409-43EC-80CC-AA1B30058CA6}" type="parTrans" cxnId="{0C1CF8B9-5C24-4995-B2F8-7839DB6F9E9A}">
      <dgm:prSet/>
      <dgm:spPr/>
      <dgm:t>
        <a:bodyPr/>
        <a:lstStyle/>
        <a:p>
          <a:endParaRPr lang="fr-FR"/>
        </a:p>
      </dgm:t>
    </dgm:pt>
    <dgm:pt modelId="{E5482435-651B-41AD-BD08-D3B4595ADAE7}" type="sibTrans" cxnId="{0C1CF8B9-5C24-4995-B2F8-7839DB6F9E9A}">
      <dgm:prSet/>
      <dgm:spPr/>
      <dgm:t>
        <a:bodyPr/>
        <a:lstStyle/>
        <a:p>
          <a:endParaRPr lang="fr-FR"/>
        </a:p>
      </dgm:t>
    </dgm:pt>
    <dgm:pt modelId="{8D1AEC48-47B3-496D-85FA-58143977966C}">
      <dgm:prSet phldr="0"/>
      <dgm:spPr/>
      <dgm:t>
        <a:bodyPr/>
        <a:lstStyle/>
        <a:p>
          <a:pPr rtl="0"/>
          <a:r>
            <a:rPr lang="fr-FR" b="1" dirty="0">
              <a:latin typeface="Raleway Bold"/>
            </a:rPr>
            <a:t>Micro-formations</a:t>
          </a:r>
          <a:endParaRPr lang="en-US" b="1" dirty="0">
            <a:latin typeface="Raleway Bold"/>
          </a:endParaRPr>
        </a:p>
      </dgm:t>
    </dgm:pt>
    <dgm:pt modelId="{2E20351F-54B4-41F1-ACB8-08B159D1EDA1}" type="parTrans" cxnId="{1D6FBAA0-B658-456E-BB48-58F4D5AEFC1A}">
      <dgm:prSet/>
      <dgm:spPr/>
      <dgm:t>
        <a:bodyPr/>
        <a:lstStyle/>
        <a:p>
          <a:endParaRPr lang="fr-FR"/>
        </a:p>
      </dgm:t>
    </dgm:pt>
    <dgm:pt modelId="{1D3F61EF-8C6E-46F9-8CCD-21E80E940064}" type="sibTrans" cxnId="{1D6FBAA0-B658-456E-BB48-58F4D5AEFC1A}">
      <dgm:prSet/>
      <dgm:spPr/>
      <dgm:t>
        <a:bodyPr/>
        <a:lstStyle/>
        <a:p>
          <a:endParaRPr lang="fr-FR"/>
        </a:p>
      </dgm:t>
    </dgm:pt>
    <dgm:pt modelId="{B2C237E0-E0AD-43C5-90B8-D4568FB8F360}">
      <dgm:prSet phldr="0"/>
      <dgm:spPr/>
      <dgm:t>
        <a:bodyPr/>
        <a:lstStyle/>
        <a:p>
          <a:pPr rtl="0"/>
          <a:r>
            <a:rPr lang="fr-FR" dirty="0"/>
            <a:t>Sans contacts</a:t>
          </a:r>
          <a:endParaRPr lang="en-US" dirty="0"/>
        </a:p>
      </dgm:t>
    </dgm:pt>
    <dgm:pt modelId="{E9E06B4F-DD7A-489E-A354-9523D985A389}" type="parTrans" cxnId="{98D4C5B5-2087-E348-BC62-313845E9A830}">
      <dgm:prSet/>
      <dgm:spPr/>
      <dgm:t>
        <a:bodyPr/>
        <a:lstStyle/>
        <a:p>
          <a:endParaRPr lang="fr-FR"/>
        </a:p>
      </dgm:t>
    </dgm:pt>
    <dgm:pt modelId="{FB4C8550-B9BB-4405-A6D7-9979A566E9BB}" type="sibTrans" cxnId="{98D4C5B5-2087-E348-BC62-313845E9A830}">
      <dgm:prSet/>
      <dgm:spPr/>
      <dgm:t>
        <a:bodyPr/>
        <a:lstStyle/>
        <a:p>
          <a:endParaRPr lang="fr-FR"/>
        </a:p>
      </dgm:t>
    </dgm:pt>
    <dgm:pt modelId="{8BE9771E-1B5E-469E-B608-86D09EF00E3F}">
      <dgm:prSet phldr="0"/>
      <dgm:spPr/>
      <dgm:t>
        <a:bodyPr/>
        <a:lstStyle/>
        <a:p>
          <a:r>
            <a:rPr lang="fr-FR" b="1"/>
            <a:t>Tutoriels</a:t>
          </a:r>
          <a:endParaRPr lang="en-US" b="1"/>
        </a:p>
      </dgm:t>
    </dgm:pt>
    <dgm:pt modelId="{DAD67B70-44D3-43BC-BA94-1D5C17E95030}" type="parTrans" cxnId="{B26D2316-8871-C240-B237-9D8E33436AA1}">
      <dgm:prSet/>
      <dgm:spPr/>
      <dgm:t>
        <a:bodyPr/>
        <a:lstStyle/>
        <a:p>
          <a:endParaRPr lang="fr-FR"/>
        </a:p>
      </dgm:t>
    </dgm:pt>
    <dgm:pt modelId="{D843ADC9-81A2-44C5-B956-05A8EA91328C}" type="sibTrans" cxnId="{B26D2316-8871-C240-B237-9D8E33436AA1}">
      <dgm:prSet/>
      <dgm:spPr/>
      <dgm:t>
        <a:bodyPr/>
        <a:lstStyle/>
        <a:p>
          <a:endParaRPr lang="fr-FR"/>
        </a:p>
      </dgm:t>
    </dgm:pt>
    <dgm:pt modelId="{26BCAFAE-FBA1-43CA-A254-68E99559D0C8}">
      <dgm:prSet phldr="0"/>
      <dgm:spPr/>
      <dgm:t>
        <a:bodyPr/>
        <a:lstStyle/>
        <a:p>
          <a:r>
            <a:rPr lang="fr-FR" b="1"/>
            <a:t>Parcours distanciel</a:t>
          </a:r>
          <a:r>
            <a:rPr lang="fr-FR"/>
            <a:t> </a:t>
          </a:r>
          <a:r>
            <a:rPr lang="fr-FR">
              <a:latin typeface="Raleway Bold"/>
            </a:rPr>
            <a:t> </a:t>
          </a:r>
          <a:endParaRPr lang="en-US"/>
        </a:p>
      </dgm:t>
    </dgm:pt>
    <dgm:pt modelId="{8DBD9436-85E4-49A3-A75B-765A688AFC87}" type="parTrans" cxnId="{B343077B-DD44-2D41-B6D8-F738DA37136E}">
      <dgm:prSet/>
      <dgm:spPr/>
      <dgm:t>
        <a:bodyPr/>
        <a:lstStyle/>
        <a:p>
          <a:endParaRPr lang="fr-FR"/>
        </a:p>
      </dgm:t>
    </dgm:pt>
    <dgm:pt modelId="{750C6D71-13E0-4B52-8F00-71C3C23A673F}" type="sibTrans" cxnId="{B343077B-DD44-2D41-B6D8-F738DA37136E}">
      <dgm:prSet/>
      <dgm:spPr/>
      <dgm:t>
        <a:bodyPr/>
        <a:lstStyle/>
        <a:p>
          <a:endParaRPr lang="fr-FR"/>
        </a:p>
      </dgm:t>
    </dgm:pt>
    <dgm:pt modelId="{53309686-3AD1-4011-92D6-519DD2DA2F87}" type="pres">
      <dgm:prSet presAssocID="{18DDD369-8EF7-42FF-A9DA-33875BD5B8E2}" presName="Name0" presStyleCnt="0">
        <dgm:presLayoutVars>
          <dgm:dir/>
          <dgm:animLvl val="lvl"/>
          <dgm:resizeHandles/>
        </dgm:presLayoutVars>
      </dgm:prSet>
      <dgm:spPr/>
    </dgm:pt>
    <dgm:pt modelId="{77126E47-DD9F-4B87-B2B1-428455225421}" type="pres">
      <dgm:prSet presAssocID="{863A469B-5678-4E3C-AEF5-79AAE9F750FC}" presName="linNode" presStyleCnt="0"/>
      <dgm:spPr/>
    </dgm:pt>
    <dgm:pt modelId="{D72F6BE1-F441-4362-8E5A-1118FBCAF6E2}" type="pres">
      <dgm:prSet presAssocID="{863A469B-5678-4E3C-AEF5-79AAE9F750FC}" presName="parentShp" presStyleLbl="node1" presStyleIdx="0" presStyleCnt="3">
        <dgm:presLayoutVars>
          <dgm:bulletEnabled val="1"/>
        </dgm:presLayoutVars>
      </dgm:prSet>
      <dgm:spPr/>
    </dgm:pt>
    <dgm:pt modelId="{3FD311CF-194A-4B6B-81FA-90BFF45682AC}" type="pres">
      <dgm:prSet presAssocID="{863A469B-5678-4E3C-AEF5-79AAE9F750FC}" presName="childShp" presStyleLbl="bgAccFollowNode1" presStyleIdx="0" presStyleCnt="3">
        <dgm:presLayoutVars>
          <dgm:bulletEnabled val="1"/>
        </dgm:presLayoutVars>
      </dgm:prSet>
      <dgm:spPr/>
    </dgm:pt>
    <dgm:pt modelId="{3E71FD36-0F1A-409B-AF78-86AA7FCF3054}" type="pres">
      <dgm:prSet presAssocID="{9E8B6609-8729-4369-BBC5-3B0BB1830FFB}" presName="spacing" presStyleCnt="0"/>
      <dgm:spPr/>
    </dgm:pt>
    <dgm:pt modelId="{82180567-F965-4B0A-8DFC-F95F56DF867A}" type="pres">
      <dgm:prSet presAssocID="{655E3866-CF96-48C2-835E-661D4C6274A9}" presName="linNode" presStyleCnt="0"/>
      <dgm:spPr/>
    </dgm:pt>
    <dgm:pt modelId="{D4F3A4BB-6971-4637-B607-B3BC53508CFE}" type="pres">
      <dgm:prSet presAssocID="{655E3866-CF96-48C2-835E-661D4C6274A9}" presName="parentShp" presStyleLbl="node1" presStyleIdx="1" presStyleCnt="3">
        <dgm:presLayoutVars>
          <dgm:bulletEnabled val="1"/>
        </dgm:presLayoutVars>
      </dgm:prSet>
      <dgm:spPr/>
    </dgm:pt>
    <dgm:pt modelId="{880D953D-5EF0-47A8-8E4F-C9AB9D7DFE93}" type="pres">
      <dgm:prSet presAssocID="{655E3866-CF96-48C2-835E-661D4C6274A9}" presName="childShp" presStyleLbl="bgAccFollowNode1" presStyleIdx="1" presStyleCnt="3">
        <dgm:presLayoutVars>
          <dgm:bulletEnabled val="1"/>
        </dgm:presLayoutVars>
      </dgm:prSet>
      <dgm:spPr/>
    </dgm:pt>
    <dgm:pt modelId="{F16B09FA-CCDC-4767-94D0-17ABD0C04773}" type="pres">
      <dgm:prSet presAssocID="{E5482435-651B-41AD-BD08-D3B4595ADAE7}" presName="spacing" presStyleCnt="0"/>
      <dgm:spPr/>
    </dgm:pt>
    <dgm:pt modelId="{7A6BC098-CDE9-499C-807F-49EF94A3EB63}" type="pres">
      <dgm:prSet presAssocID="{B2C237E0-E0AD-43C5-90B8-D4568FB8F360}" presName="linNode" presStyleCnt="0"/>
      <dgm:spPr/>
    </dgm:pt>
    <dgm:pt modelId="{783F5390-6B1D-42B8-AFB2-901E75640ABD}" type="pres">
      <dgm:prSet presAssocID="{B2C237E0-E0AD-43C5-90B8-D4568FB8F360}" presName="parentShp" presStyleLbl="node1" presStyleIdx="2" presStyleCnt="3">
        <dgm:presLayoutVars>
          <dgm:bulletEnabled val="1"/>
        </dgm:presLayoutVars>
      </dgm:prSet>
      <dgm:spPr/>
    </dgm:pt>
    <dgm:pt modelId="{8CEC17A6-DAF3-4FFB-B301-C55B8E69FB22}" type="pres">
      <dgm:prSet presAssocID="{B2C237E0-E0AD-43C5-90B8-D4568FB8F360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1F2EEB02-DE64-4EEF-86CF-8E7DA7A03B1F}" srcId="{18DDD369-8EF7-42FF-A9DA-33875BD5B8E2}" destId="{863A469B-5678-4E3C-AEF5-79AAE9F750FC}" srcOrd="0" destOrd="0" parTransId="{86FB0040-B06A-4ABA-BC02-22B233BCA459}" sibTransId="{9E8B6609-8729-4369-BBC5-3B0BB1830FFB}"/>
    <dgm:cxn modelId="{B26D2316-8871-C240-B237-9D8E33436AA1}" srcId="{B2C237E0-E0AD-43C5-90B8-D4568FB8F360}" destId="{8BE9771E-1B5E-469E-B608-86D09EF00E3F}" srcOrd="0" destOrd="0" parTransId="{DAD67B70-44D3-43BC-BA94-1D5C17E95030}" sibTransId="{D843ADC9-81A2-44C5-B956-05A8EA91328C}"/>
    <dgm:cxn modelId="{E7E37E20-DF64-944C-A09A-3B39BABD8F1A}" type="presOf" srcId="{8D1AEC48-47B3-496D-85FA-58143977966C}" destId="{880D953D-5EF0-47A8-8E4F-C9AB9D7DFE93}" srcOrd="0" destOrd="0" presId="urn:microsoft.com/office/officeart/2005/8/layout/vList6"/>
    <dgm:cxn modelId="{139D3824-21AB-F64C-B4CE-EDD968A85D35}" type="presOf" srcId="{26BCAFAE-FBA1-43CA-A254-68E99559D0C8}" destId="{8CEC17A6-DAF3-4FFB-B301-C55B8E69FB22}" srcOrd="0" destOrd="1" presId="urn:microsoft.com/office/officeart/2005/8/layout/vList6"/>
    <dgm:cxn modelId="{4C58EB2F-CEF1-BF4D-A9A8-D3C301F51FDB}" type="presOf" srcId="{F0607691-82D6-4F30-8AB2-D99BFE226A31}" destId="{3FD311CF-194A-4B6B-81FA-90BFF45682AC}" srcOrd="0" destOrd="1" presId="urn:microsoft.com/office/officeart/2005/8/layout/vList6"/>
    <dgm:cxn modelId="{59E7AD38-0B92-8C48-9AA2-E3B13DDAF8DB}" type="presOf" srcId="{8BE9771E-1B5E-469E-B608-86D09EF00E3F}" destId="{8CEC17A6-DAF3-4FFB-B301-C55B8E69FB22}" srcOrd="0" destOrd="0" presId="urn:microsoft.com/office/officeart/2005/8/layout/vList6"/>
    <dgm:cxn modelId="{36544E4F-7ABD-4A81-8CD6-9B9E84D54D00}" type="presOf" srcId="{18DDD369-8EF7-42FF-A9DA-33875BD5B8E2}" destId="{53309686-3AD1-4011-92D6-519DD2DA2F87}" srcOrd="0" destOrd="0" presId="urn:microsoft.com/office/officeart/2005/8/layout/vList6"/>
    <dgm:cxn modelId="{4AD8CA75-602E-4A4B-849D-039723959F9F}" type="presOf" srcId="{863A469B-5678-4E3C-AEF5-79AAE9F750FC}" destId="{D72F6BE1-F441-4362-8E5A-1118FBCAF6E2}" srcOrd="0" destOrd="0" presId="urn:microsoft.com/office/officeart/2005/8/layout/vList6"/>
    <dgm:cxn modelId="{B343077B-DD44-2D41-B6D8-F738DA37136E}" srcId="{B2C237E0-E0AD-43C5-90B8-D4568FB8F360}" destId="{26BCAFAE-FBA1-43CA-A254-68E99559D0C8}" srcOrd="1" destOrd="0" parTransId="{8DBD9436-85E4-49A3-A75B-765A688AFC87}" sibTransId="{750C6D71-13E0-4B52-8F00-71C3C23A673F}"/>
    <dgm:cxn modelId="{3466C27C-5B3D-4787-A104-5D1D2139E0C4}" srcId="{863A469B-5678-4E3C-AEF5-79AAE9F750FC}" destId="{707A8E93-6B94-435E-AB65-9CFBD1D5FCFA}" srcOrd="0" destOrd="0" parTransId="{A19A0124-6170-4FA4-8838-7F5A724C75E2}" sibTransId="{5B227D45-C0DE-42CA-BE11-7023D95DC9C0}"/>
    <dgm:cxn modelId="{1D6FBAA0-B658-456E-BB48-58F4D5AEFC1A}" srcId="{655E3866-CF96-48C2-835E-661D4C6274A9}" destId="{8D1AEC48-47B3-496D-85FA-58143977966C}" srcOrd="0" destOrd="0" parTransId="{2E20351F-54B4-41F1-ACB8-08B159D1EDA1}" sibTransId="{1D3F61EF-8C6E-46F9-8CCD-21E80E940064}"/>
    <dgm:cxn modelId="{14DCAEAB-CA64-6140-A318-6AB4DE517DEA}" type="presOf" srcId="{707A8E93-6B94-435E-AB65-9CFBD1D5FCFA}" destId="{3FD311CF-194A-4B6B-81FA-90BFF45682AC}" srcOrd="0" destOrd="0" presId="urn:microsoft.com/office/officeart/2005/8/layout/vList6"/>
    <dgm:cxn modelId="{98D4C5B5-2087-E348-BC62-313845E9A830}" srcId="{18DDD369-8EF7-42FF-A9DA-33875BD5B8E2}" destId="{B2C237E0-E0AD-43C5-90B8-D4568FB8F360}" srcOrd="2" destOrd="0" parTransId="{E9E06B4F-DD7A-489E-A354-9523D985A389}" sibTransId="{FB4C8550-B9BB-4405-A6D7-9979A566E9BB}"/>
    <dgm:cxn modelId="{0C1CF8B9-5C24-4995-B2F8-7839DB6F9E9A}" srcId="{18DDD369-8EF7-42FF-A9DA-33875BD5B8E2}" destId="{655E3866-CF96-48C2-835E-661D4C6274A9}" srcOrd="1" destOrd="0" parTransId="{9E668FCA-B409-43EC-80CC-AA1B30058CA6}" sibTransId="{E5482435-651B-41AD-BD08-D3B4595ADAE7}"/>
    <dgm:cxn modelId="{B3C780C7-D492-9F48-BD80-42D54BD9E1B4}" type="presOf" srcId="{655E3866-CF96-48C2-835E-661D4C6274A9}" destId="{D4F3A4BB-6971-4637-B607-B3BC53508CFE}" srcOrd="0" destOrd="0" presId="urn:microsoft.com/office/officeart/2005/8/layout/vList6"/>
    <dgm:cxn modelId="{A763CCDB-04A5-404E-A582-2C43CDC3E4FE}" type="presOf" srcId="{B2C237E0-E0AD-43C5-90B8-D4568FB8F360}" destId="{783F5390-6B1D-42B8-AFB2-901E75640ABD}" srcOrd="0" destOrd="0" presId="urn:microsoft.com/office/officeart/2005/8/layout/vList6"/>
    <dgm:cxn modelId="{0D9404E7-DAA8-4E75-A437-1FE2D7BBD661}" srcId="{863A469B-5678-4E3C-AEF5-79AAE9F750FC}" destId="{F0607691-82D6-4F30-8AB2-D99BFE226A31}" srcOrd="1" destOrd="0" parTransId="{D27F9ED7-5D2A-4617-991B-4F21FCACEFAF}" sibTransId="{7D7DBF15-1E60-4CD5-915B-81A1B0C71E52}"/>
    <dgm:cxn modelId="{C8CF0633-0F41-C14B-A4AB-C2D803AED633}" type="presParOf" srcId="{53309686-3AD1-4011-92D6-519DD2DA2F87}" destId="{77126E47-DD9F-4B87-B2B1-428455225421}" srcOrd="0" destOrd="0" presId="urn:microsoft.com/office/officeart/2005/8/layout/vList6"/>
    <dgm:cxn modelId="{6903A122-E815-9346-A7F0-CBE3F47C6509}" type="presParOf" srcId="{77126E47-DD9F-4B87-B2B1-428455225421}" destId="{D72F6BE1-F441-4362-8E5A-1118FBCAF6E2}" srcOrd="0" destOrd="0" presId="urn:microsoft.com/office/officeart/2005/8/layout/vList6"/>
    <dgm:cxn modelId="{7B1A6750-D88D-F241-B366-6915837C681E}" type="presParOf" srcId="{77126E47-DD9F-4B87-B2B1-428455225421}" destId="{3FD311CF-194A-4B6B-81FA-90BFF45682AC}" srcOrd="1" destOrd="0" presId="urn:microsoft.com/office/officeart/2005/8/layout/vList6"/>
    <dgm:cxn modelId="{38164464-E9BD-064B-82F8-4A60FC73C6E9}" type="presParOf" srcId="{53309686-3AD1-4011-92D6-519DD2DA2F87}" destId="{3E71FD36-0F1A-409B-AF78-86AA7FCF3054}" srcOrd="1" destOrd="0" presId="urn:microsoft.com/office/officeart/2005/8/layout/vList6"/>
    <dgm:cxn modelId="{9DF95033-6B8D-8548-9710-73E60DF3B8EE}" type="presParOf" srcId="{53309686-3AD1-4011-92D6-519DD2DA2F87}" destId="{82180567-F965-4B0A-8DFC-F95F56DF867A}" srcOrd="2" destOrd="0" presId="urn:microsoft.com/office/officeart/2005/8/layout/vList6"/>
    <dgm:cxn modelId="{CEA7C359-D876-D945-ACB2-FDE709FC0615}" type="presParOf" srcId="{82180567-F965-4B0A-8DFC-F95F56DF867A}" destId="{D4F3A4BB-6971-4637-B607-B3BC53508CFE}" srcOrd="0" destOrd="0" presId="urn:microsoft.com/office/officeart/2005/8/layout/vList6"/>
    <dgm:cxn modelId="{EC8DD2BA-09CE-C946-88C7-0C67CCF59569}" type="presParOf" srcId="{82180567-F965-4B0A-8DFC-F95F56DF867A}" destId="{880D953D-5EF0-47A8-8E4F-C9AB9D7DFE93}" srcOrd="1" destOrd="0" presId="urn:microsoft.com/office/officeart/2005/8/layout/vList6"/>
    <dgm:cxn modelId="{DDF0517C-C45F-824B-A288-5A63BB656A97}" type="presParOf" srcId="{53309686-3AD1-4011-92D6-519DD2DA2F87}" destId="{F16B09FA-CCDC-4767-94D0-17ABD0C04773}" srcOrd="3" destOrd="0" presId="urn:microsoft.com/office/officeart/2005/8/layout/vList6"/>
    <dgm:cxn modelId="{1FB83639-5BCC-4D47-932B-DC47A968D2CC}" type="presParOf" srcId="{53309686-3AD1-4011-92D6-519DD2DA2F87}" destId="{7A6BC098-CDE9-499C-807F-49EF94A3EB63}" srcOrd="4" destOrd="0" presId="urn:microsoft.com/office/officeart/2005/8/layout/vList6"/>
    <dgm:cxn modelId="{DF74815D-FF8B-BD47-B883-BA2D64349680}" type="presParOf" srcId="{7A6BC098-CDE9-499C-807F-49EF94A3EB63}" destId="{783F5390-6B1D-42B8-AFB2-901E75640ABD}" srcOrd="0" destOrd="0" presId="urn:microsoft.com/office/officeart/2005/8/layout/vList6"/>
    <dgm:cxn modelId="{F9202280-5141-7B4A-9E39-45E94C3E0287}" type="presParOf" srcId="{7A6BC098-CDE9-499C-807F-49EF94A3EB63}" destId="{8CEC17A6-DAF3-4FFB-B301-C55B8E69FB2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311CF-194A-4B6B-81FA-90BFF45682AC}">
      <dsp:nvSpPr>
        <dsp:cNvPr id="0" name=""/>
        <dsp:cNvSpPr/>
      </dsp:nvSpPr>
      <dsp:spPr>
        <a:xfrm>
          <a:off x="3209026" y="0"/>
          <a:ext cx="4813539" cy="1390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b="1" kern="1200" dirty="0">
              <a:latin typeface="Raleway Bold"/>
            </a:rPr>
            <a:t>Tournée des campus</a:t>
          </a:r>
          <a:endParaRPr lang="fr-FR" sz="2900" b="1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b="1" kern="1200" dirty="0">
              <a:latin typeface="Raleway Bold"/>
            </a:rPr>
            <a:t>Digital pour tous        </a:t>
          </a:r>
        </a:p>
      </dsp:txBody>
      <dsp:txXfrm>
        <a:off x="3209026" y="173764"/>
        <a:ext cx="4292248" cy="1042582"/>
      </dsp:txXfrm>
    </dsp:sp>
    <dsp:sp modelId="{D72F6BE1-F441-4362-8E5A-1118FBCAF6E2}">
      <dsp:nvSpPr>
        <dsp:cNvPr id="0" name=""/>
        <dsp:cNvSpPr/>
      </dsp:nvSpPr>
      <dsp:spPr>
        <a:xfrm>
          <a:off x="0" y="0"/>
          <a:ext cx="3209026" cy="13901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>
              <a:latin typeface="Raleway Bold"/>
            </a:rPr>
            <a:t>Contacts forts</a:t>
          </a:r>
          <a:endParaRPr lang="fr-FR" sz="3500" kern="1200"/>
        </a:p>
      </dsp:txBody>
      <dsp:txXfrm>
        <a:off x="67860" y="67860"/>
        <a:ext cx="3073306" cy="1254390"/>
      </dsp:txXfrm>
    </dsp:sp>
    <dsp:sp modelId="{880D953D-5EF0-47A8-8E4F-C9AB9D7DFE93}">
      <dsp:nvSpPr>
        <dsp:cNvPr id="0" name=""/>
        <dsp:cNvSpPr/>
      </dsp:nvSpPr>
      <dsp:spPr>
        <a:xfrm>
          <a:off x="3209026" y="1529121"/>
          <a:ext cx="4813539" cy="1390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b="1" kern="1200" dirty="0">
              <a:latin typeface="Raleway Bold"/>
            </a:rPr>
            <a:t>Micro-formations</a:t>
          </a:r>
          <a:endParaRPr lang="en-US" sz="2900" b="1" kern="1200" dirty="0">
            <a:latin typeface="Raleway Bold"/>
          </a:endParaRPr>
        </a:p>
      </dsp:txBody>
      <dsp:txXfrm>
        <a:off x="3209026" y="1702885"/>
        <a:ext cx="4292248" cy="1042582"/>
      </dsp:txXfrm>
    </dsp:sp>
    <dsp:sp modelId="{D4F3A4BB-6971-4637-B607-B3BC53508CFE}">
      <dsp:nvSpPr>
        <dsp:cNvPr id="0" name=""/>
        <dsp:cNvSpPr/>
      </dsp:nvSpPr>
      <dsp:spPr>
        <a:xfrm>
          <a:off x="0" y="1529121"/>
          <a:ext cx="3209026" cy="139011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>
              <a:latin typeface="Raleway Bold"/>
            </a:rPr>
            <a:t>Contacts moyens</a:t>
          </a:r>
        </a:p>
      </dsp:txBody>
      <dsp:txXfrm>
        <a:off x="67860" y="1596981"/>
        <a:ext cx="3073306" cy="1254390"/>
      </dsp:txXfrm>
    </dsp:sp>
    <dsp:sp modelId="{8CEC17A6-DAF3-4FFB-B301-C55B8E69FB22}">
      <dsp:nvSpPr>
        <dsp:cNvPr id="0" name=""/>
        <dsp:cNvSpPr/>
      </dsp:nvSpPr>
      <dsp:spPr>
        <a:xfrm>
          <a:off x="3209026" y="3058243"/>
          <a:ext cx="4813539" cy="139011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b="1" kern="1200"/>
            <a:t>Tutoriels</a:t>
          </a:r>
          <a:endParaRPr lang="en-US" sz="2900" b="1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900" b="1" kern="1200"/>
            <a:t>Parcours distanciel</a:t>
          </a:r>
          <a:r>
            <a:rPr lang="fr-FR" sz="2900" kern="1200"/>
            <a:t> </a:t>
          </a:r>
          <a:r>
            <a:rPr lang="fr-FR" sz="2900" kern="1200">
              <a:latin typeface="Raleway Bold"/>
            </a:rPr>
            <a:t> </a:t>
          </a:r>
          <a:endParaRPr lang="en-US" sz="2900" kern="1200"/>
        </a:p>
      </dsp:txBody>
      <dsp:txXfrm>
        <a:off x="3209026" y="3232007"/>
        <a:ext cx="4292248" cy="1042582"/>
      </dsp:txXfrm>
    </dsp:sp>
    <dsp:sp modelId="{783F5390-6B1D-42B8-AFB2-901E75640ABD}">
      <dsp:nvSpPr>
        <dsp:cNvPr id="0" name=""/>
        <dsp:cNvSpPr/>
      </dsp:nvSpPr>
      <dsp:spPr>
        <a:xfrm>
          <a:off x="0" y="3058243"/>
          <a:ext cx="3209026" cy="139011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Sans contacts</a:t>
          </a:r>
          <a:endParaRPr lang="en-US" sz="3500" kern="1200" dirty="0"/>
        </a:p>
      </dsp:txBody>
      <dsp:txXfrm>
        <a:off x="67860" y="3126103"/>
        <a:ext cx="3073306" cy="1254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12FF-34FE-45C5-A2FE-08BA1C1AE426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E6DD-D623-45E7-94D4-312E3FFEE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1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485776" y="1085850"/>
            <a:ext cx="11236321" cy="4972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 userDrawn="1">
            <p:ph type="ctrTitle"/>
          </p:nvPr>
        </p:nvSpPr>
        <p:spPr>
          <a:xfrm>
            <a:off x="1866899" y="1733550"/>
            <a:ext cx="8458200" cy="2667426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/>
          </p:nvPr>
        </p:nvSpPr>
        <p:spPr>
          <a:xfrm>
            <a:off x="1866898" y="4537501"/>
            <a:ext cx="8458201" cy="10912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133A"/>
                </a:solidFill>
                <a:latin typeface="Raleway" panose="020B00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1" y="548921"/>
            <a:ext cx="1259113" cy="11119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218304"/>
            <a:ext cx="1291259" cy="6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5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7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485776" y="1085850"/>
            <a:ext cx="11236321" cy="4972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800225"/>
            <a:ext cx="10515600" cy="2886075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00133A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829175"/>
            <a:ext cx="10515600" cy="10985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133A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1" y="548921"/>
            <a:ext cx="1259113" cy="11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6746" y="2333625"/>
            <a:ext cx="4973054" cy="3843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333625"/>
            <a:ext cx="5041231" cy="3843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4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46745" y="1136261"/>
            <a:ext cx="10166685" cy="690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46746" y="1963348"/>
            <a:ext cx="4950829" cy="74175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46746" y="2813828"/>
            <a:ext cx="4950829" cy="3405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963348"/>
            <a:ext cx="5041231" cy="74175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813828"/>
            <a:ext cx="5041231" cy="3405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2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50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9788" y="1249129"/>
            <a:ext cx="3932237" cy="903521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1600201"/>
            <a:ext cx="6172200" cy="4260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305050"/>
            <a:ext cx="3932237" cy="356393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07/07/2022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41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" r="-1304" b="2633"/>
          <a:stretch/>
        </p:blipFill>
        <p:spPr>
          <a:xfrm>
            <a:off x="0" y="0"/>
            <a:ext cx="12356432" cy="6858001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-1"/>
            <a:ext cx="12204032" cy="685800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zz</a:t>
            </a:r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1046746" y="1130238"/>
            <a:ext cx="10166685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046746" y="2343389"/>
            <a:ext cx="10166685" cy="3876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 userDrawn="1">
            <p:ph type="dt" sz="half" idx="2"/>
          </p:nvPr>
        </p:nvSpPr>
        <p:spPr>
          <a:xfrm>
            <a:off x="1046746" y="63777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08B00-CCE8-4C4F-BC19-E7C681DEEC72}" type="datetimeFigureOut">
              <a:rPr lang="fr-FR" smtClean="0"/>
              <a:pPr/>
              <a:t>07/07/2022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 userDrawn="1">
            <p:ph type="sldNum" sz="quarter" idx="4"/>
          </p:nvPr>
        </p:nvSpPr>
        <p:spPr>
          <a:xfrm>
            <a:off x="8470231" y="6354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0596-BF22-42BF-8CDC-B22E2A4529C4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2" y="267812"/>
            <a:ext cx="1916623" cy="710194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>
            <a:off x="2920707" y="461849"/>
            <a:ext cx="0" cy="322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79" y="330525"/>
            <a:ext cx="1141934" cy="5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u="none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00133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133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1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133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rgbClr val="0013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oodlemoot.unicaen.fr/course/view.php?id=549#section-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6EB15E-666D-E6C0-C2CE-A03222F4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670" y="1530137"/>
            <a:ext cx="9442315" cy="5425857"/>
          </a:xfrm>
          <a:prstGeom prst="rect">
            <a:avLst/>
          </a:prstGeom>
          <a:noFill/>
          <a:effectLst>
            <a:outerShdw blurRad="646610" sx="101000" sy="101000" algn="ctr" rotWithShape="0">
              <a:schemeClr val="bg1">
                <a:lumMod val="65000"/>
                <a:alpha val="97000"/>
              </a:scheme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C948E2C-1E0A-F790-01E1-A86B1771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907" y="457201"/>
            <a:ext cx="3897220" cy="903768"/>
          </a:xfrm>
          <a:solidFill>
            <a:schemeClr val="bg1"/>
          </a:solidFill>
          <a:ln w="25400" cap="rnd">
            <a:solidFill>
              <a:schemeClr val="accent2"/>
            </a:solidFill>
          </a:ln>
        </p:spPr>
        <p:txBody>
          <a:bodyPr lIns="108000" rIns="108000">
            <a:normAutofit/>
          </a:bodyPr>
          <a:lstStyle/>
          <a:p>
            <a:r>
              <a:rPr lang="en-US" sz="2000" b="1" dirty="0"/>
              <a:t> </a:t>
            </a:r>
            <a:r>
              <a:rPr lang="fr-FR" sz="2000" b="1" dirty="0"/>
              <a:t>Moodle, c’est simple 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6502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20764AD5-D1ED-F1CC-1644-11CAB5291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20" y="1533948"/>
            <a:ext cx="9047410" cy="5196461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6EE41B9-9BED-26F6-1469-71B5A77F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922" y="475605"/>
            <a:ext cx="5872163" cy="912363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lIns="108000" rIns="108000"/>
          <a:lstStyle/>
          <a:p>
            <a:r>
              <a:rPr lang="fr-FR" b="1" dirty="0"/>
              <a:t>Micro-formations à distance synchrones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15F0CB-65CA-E26D-8890-0363DC9E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1152" y="1533948"/>
            <a:ext cx="2395860" cy="48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08214C-B19D-D360-0A50-D4F400C3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97" y="1160892"/>
            <a:ext cx="10349522" cy="5326023"/>
          </a:xfrm>
          <a:prstGeom prst="rect">
            <a:avLst/>
          </a:prstGeom>
          <a:effectLst>
            <a:outerShdw blurRad="645144" sx="101000" sy="101000" algn="ctr" rotWithShape="0">
              <a:prstClr val="black">
                <a:alpha val="23709"/>
              </a:prstClr>
            </a:outerShdw>
          </a:effec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6EE41B9-9BED-26F6-1469-71B5A77F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767" y="518462"/>
            <a:ext cx="4851952" cy="903521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lIns="108000" rIns="108000"/>
          <a:lstStyle/>
          <a:p>
            <a:r>
              <a:rPr lang="fr-FR" b="1" dirty="0"/>
              <a:t>Digital pour tous, en présentiel</a:t>
            </a:r>
          </a:p>
        </p:txBody>
      </p:sp>
    </p:spTree>
    <p:extLst>
      <p:ext uri="{BB962C8B-B14F-4D97-AF65-F5344CB8AC3E}">
        <p14:creationId xmlns:p14="http://schemas.microsoft.com/office/powerpoint/2010/main" val="1401687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566933-650C-7D30-8E17-516545527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109" y="343355"/>
            <a:ext cx="3932237" cy="903521"/>
          </a:xfrm>
        </p:spPr>
        <p:txBody>
          <a:bodyPr>
            <a:normAutofit/>
          </a:bodyPr>
          <a:lstStyle/>
          <a:p>
            <a:r>
              <a:rPr lang="fr-FR"/>
              <a:t>Modèles de formation    </a:t>
            </a:r>
          </a:p>
        </p:txBody>
      </p:sp>
      <p:graphicFrame>
        <p:nvGraphicFramePr>
          <p:cNvPr id="18" name="Diagramme 18">
            <a:extLst>
              <a:ext uri="{FF2B5EF4-FFF2-40B4-BE49-F238E27FC236}">
                <a16:creationId xmlns:a16="http://schemas.microsoft.com/office/drawing/2014/main" id="{CBE6046E-2FA3-356E-5443-BF9C62A3E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71990"/>
              </p:ext>
            </p:extLst>
          </p:nvPr>
        </p:nvGraphicFramePr>
        <p:xfrm>
          <a:off x="948905" y="1154502"/>
          <a:ext cx="8022565" cy="444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64" name="ZoneTexte 2063">
            <a:extLst>
              <a:ext uri="{FF2B5EF4-FFF2-40B4-BE49-F238E27FC236}">
                <a16:creationId xmlns:a16="http://schemas.microsoft.com/office/drawing/2014/main" id="{ABF5ED71-664D-0885-F443-2C8247DB176D}"/>
              </a:ext>
            </a:extLst>
          </p:cNvPr>
          <p:cNvSpPr txBox="1"/>
          <p:nvPr/>
        </p:nvSpPr>
        <p:spPr>
          <a:xfrm>
            <a:off x="2840966" y="6032740"/>
            <a:ext cx="7372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Selon la conception systémique d’Eiglier &amp; Langeard (1987)</a:t>
            </a:r>
          </a:p>
        </p:txBody>
      </p:sp>
    </p:spTree>
    <p:extLst>
      <p:ext uri="{BB962C8B-B14F-4D97-AF65-F5344CB8AC3E}">
        <p14:creationId xmlns:p14="http://schemas.microsoft.com/office/powerpoint/2010/main" val="212724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flèche verticale 3"/>
          <p:cNvSpPr/>
          <p:nvPr/>
        </p:nvSpPr>
        <p:spPr>
          <a:xfrm>
            <a:off x="5775371" y="3064133"/>
            <a:ext cx="1536607" cy="3018260"/>
          </a:xfrm>
          <a:prstGeom prst="upDownArrow">
            <a:avLst/>
          </a:prstGeom>
          <a:solidFill>
            <a:srgbClr val="FBE5D6">
              <a:alpha val="50196"/>
            </a:srgbClr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Double flèche verticale 17"/>
          <p:cNvSpPr/>
          <p:nvPr/>
        </p:nvSpPr>
        <p:spPr>
          <a:xfrm rot="5400000">
            <a:off x="5861956" y="2815776"/>
            <a:ext cx="1363437" cy="3514975"/>
          </a:xfrm>
          <a:prstGeom prst="upDownArrow">
            <a:avLst/>
          </a:prstGeom>
          <a:solidFill>
            <a:srgbClr val="FBE5D6">
              <a:alpha val="50196"/>
            </a:srgbClr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4574899" y="3020565"/>
            <a:ext cx="3989974" cy="3110593"/>
          </a:xfrm>
          <a:prstGeom prst="ellipse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82836" y="142360"/>
            <a:ext cx="6855278" cy="1078213"/>
          </a:xfrm>
        </p:spPr>
        <p:txBody>
          <a:bodyPr>
            <a:normAutofit/>
          </a:bodyPr>
          <a:lstStyle/>
          <a:p>
            <a:r>
              <a:rPr lang="fr-BE" sz="1800"/>
              <a:t>Simplifier l’interface pour se concentrer sur la résolution d’un exercice complexe : contexte</a:t>
            </a:r>
          </a:p>
        </p:txBody>
      </p:sp>
      <p:pic>
        <p:nvPicPr>
          <p:cNvPr id="1026" name="Picture 2" descr="C:\Users\Luc Stavaux\Documents\Dropbox\IFC\Colloques\MoodleMoot2022\Communications\UXdesign\enseign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22" y="1070039"/>
            <a:ext cx="2231571" cy="148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c Stavaux\Documents\Dropbox\IFC\Colloques\MoodleMoot2022\Communications\UXdesign\CouvFRAL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6" y="1139129"/>
            <a:ext cx="727129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uc Stavaux\Documents\Dropbox\IFC\Colloques\MoodleMoot2022\Communications\UXdesign\CouvE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6" y="1831631"/>
            <a:ext cx="728933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uc Stavaux\Documents\Dropbox\IFC\Colloques\MoodleMoot2022\Communications\UXdesign\CouvMA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6" y="2524133"/>
            <a:ext cx="725792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Luc Stavaux\Documents\Dropbox\IFC\Colloques\MoodleMoot2022\Communications\UXdesign\CouvSCIENC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6" y="3216635"/>
            <a:ext cx="729403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Luc Stavaux\Documents\Dropbox\IFC\Colloques\MoodleMoot2022\Communications\UXdesign\CouvFMTT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6" y="3909136"/>
            <a:ext cx="727593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Luc Stavaux\Documents\Dropbox\IFC\Colloques\MoodleMoot2022\Communications\UXdesign\CouvEP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1" y="4600354"/>
            <a:ext cx="728497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Luc Stavaux\Documents\Dropbox\IFC\Colloques\MoodleMoot2022\Communications\UXdesign\CouvEP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6" y="5289550"/>
            <a:ext cx="726253" cy="10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364186" y="1617827"/>
            <a:ext cx="133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/>
              <a:t>21-65 ans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364186" y="1274286"/>
            <a:ext cx="133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/>
              <a:t>P1-P2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0693" y="2911631"/>
            <a:ext cx="5298621" cy="328506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7364186" y="1287243"/>
            <a:ext cx="816428" cy="330584"/>
          </a:xfrm>
          <a:prstGeom prst="rect">
            <a:avLst/>
          </a:prstGeom>
          <a:solidFill>
            <a:srgbClr val="FBE5D6">
              <a:alpha val="20000"/>
            </a:srgbClr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9410699" y="3382269"/>
            <a:ext cx="2672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/>
              <a:t>1. Cohérence verticale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410699" y="3849424"/>
            <a:ext cx="278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/>
              <a:t>2.a Cohérence horizontale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410699" y="4340378"/>
            <a:ext cx="278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/>
              <a:t>2.b Visées transversales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806543" y="6307846"/>
            <a:ext cx="2884717" cy="43088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200" b="1">
                <a:solidFill>
                  <a:srgbClr val="ED7E33"/>
                </a:solidFill>
              </a:rPr>
              <a:t>Exercice complexe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83435" y="1084945"/>
            <a:ext cx="2119493" cy="1439188"/>
          </a:xfrm>
          <a:prstGeom prst="rect">
            <a:avLst/>
          </a:prstGeom>
          <a:solidFill>
            <a:srgbClr val="FBE5D6">
              <a:alpha val="20000"/>
            </a:srgbClr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777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45443 0.1201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1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137E-6 -1.11111E-6 L 0.37237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12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8" grpId="0" animBg="1"/>
      <p:bldP spid="3" grpId="0"/>
      <p:bldP spid="12" grpId="0"/>
      <p:bldP spid="5" grpId="0" animBg="1"/>
      <p:bldP spid="6" grpId="0" animBg="1"/>
      <p:bldP spid="20" grpId="0"/>
      <p:bldP spid="21" grpId="0"/>
      <p:bldP spid="22" grpId="0"/>
      <p:bldP spid="9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182836" y="142360"/>
            <a:ext cx="6855278" cy="1078213"/>
          </a:xfrm>
        </p:spPr>
        <p:txBody>
          <a:bodyPr>
            <a:normAutofit/>
          </a:bodyPr>
          <a:lstStyle/>
          <a:p>
            <a:r>
              <a:rPr lang="fr-BE" sz="1800"/>
              <a:t>Simplifier l’interface pour se concentrer sur la résolution d’un exercice complexe : analyse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08341" y="1604849"/>
            <a:ext cx="3012622" cy="369332"/>
          </a:xfrm>
          <a:prstGeom prst="rect">
            <a:avLst/>
          </a:prstGeom>
          <a:noFill/>
          <a:ln>
            <a:solidFill>
              <a:srgbClr val="ED7E33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ED7E33"/>
                </a:solidFill>
              </a:rPr>
              <a:t>Base de données Moodle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92515" y="1195068"/>
            <a:ext cx="4189297" cy="1188895"/>
            <a:chOff x="92515" y="1007296"/>
            <a:chExt cx="4189297" cy="1188895"/>
          </a:xfrm>
        </p:grpSpPr>
        <p:sp>
          <p:nvSpPr>
            <p:cNvPr id="5" name="ZoneTexte 4"/>
            <p:cNvSpPr txBox="1"/>
            <p:nvPr/>
          </p:nvSpPr>
          <p:spPr>
            <a:xfrm>
              <a:off x="92515" y="1007296"/>
              <a:ext cx="4189297" cy="369332"/>
            </a:xfrm>
            <a:prstGeom prst="rect">
              <a:avLst/>
            </a:prstGeom>
            <a:noFill/>
            <a:ln>
              <a:solidFill>
                <a:srgbClr val="00133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/>
                <a:t>Travail partagé (groupe)…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92516" y="1417078"/>
              <a:ext cx="4189296" cy="369332"/>
            </a:xfrm>
            <a:prstGeom prst="rect">
              <a:avLst/>
            </a:prstGeom>
            <a:noFill/>
            <a:ln>
              <a:solidFill>
                <a:srgbClr val="00133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/>
                <a:t>Affichage/Impression du résultat final…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92516" y="1826859"/>
              <a:ext cx="4189296" cy="369332"/>
            </a:xfrm>
            <a:prstGeom prst="rect">
              <a:avLst/>
            </a:prstGeom>
            <a:noFill/>
            <a:ln>
              <a:solidFill>
                <a:srgbClr val="00133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BE"/>
                <a:t>Traçabilité (parcours /prime)…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92545" y="2760013"/>
            <a:ext cx="2128141" cy="1200329"/>
          </a:xfrm>
          <a:prstGeom prst="rect">
            <a:avLst/>
          </a:prstGeom>
          <a:noFill/>
          <a:ln>
            <a:solidFill>
              <a:srgbClr val="00133A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Plusieurs tâches et de nombreux champs obligatoires…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75702" y="3037012"/>
            <a:ext cx="2105011" cy="646331"/>
          </a:xfrm>
          <a:prstGeom prst="rect">
            <a:avLst/>
          </a:prstGeom>
          <a:noFill/>
          <a:ln>
            <a:solidFill>
              <a:srgbClr val="ED7E33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ED7E33"/>
                </a:solidFill>
              </a:rPr>
              <a:t>Répartir l’info sur </a:t>
            </a:r>
          </a:p>
          <a:p>
            <a:r>
              <a:rPr lang="fr-BE" b="1">
                <a:solidFill>
                  <a:srgbClr val="ED7E33"/>
                </a:solidFill>
              </a:rPr>
              <a:t>plusieurs écrans.</a:t>
            </a:r>
          </a:p>
        </p:txBody>
      </p:sp>
      <p:sp>
        <p:nvSpPr>
          <p:cNvPr id="12" name="Octogone 11"/>
          <p:cNvSpPr/>
          <p:nvPr/>
        </p:nvSpPr>
        <p:spPr>
          <a:xfrm>
            <a:off x="2420201" y="2682542"/>
            <a:ext cx="1755986" cy="1355271"/>
          </a:xfrm>
          <a:prstGeom prst="octagon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Eviter la surcharge cognitive !!!</a:t>
            </a:r>
          </a:p>
        </p:txBody>
      </p:sp>
      <p:sp>
        <p:nvSpPr>
          <p:cNvPr id="13" name="Octogone 12"/>
          <p:cNvSpPr/>
          <p:nvPr/>
        </p:nvSpPr>
        <p:spPr>
          <a:xfrm>
            <a:off x="6680228" y="2651822"/>
            <a:ext cx="2247899" cy="1416710"/>
          </a:xfrm>
          <a:prstGeom prst="octagon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Tous les champs obligatoires ne sont pas sur le même écran !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9127642" y="2535207"/>
            <a:ext cx="2966357" cy="1649941"/>
            <a:chOff x="9127642" y="2321763"/>
            <a:chExt cx="2966357" cy="1649941"/>
          </a:xfrm>
        </p:grpSpPr>
        <p:sp>
          <p:nvSpPr>
            <p:cNvPr id="14" name="ZoneTexte 13"/>
            <p:cNvSpPr txBox="1"/>
            <p:nvPr/>
          </p:nvSpPr>
          <p:spPr>
            <a:xfrm>
              <a:off x="9127642" y="2321763"/>
              <a:ext cx="2966357" cy="923330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Désactiver la soumission tant que tous les champs ne sont pas remplis.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9127642" y="3325373"/>
              <a:ext cx="2966357" cy="646331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Informer l’utilisateur des parties à remplir.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231338" y="4490569"/>
            <a:ext cx="2128141" cy="923330"/>
          </a:xfrm>
          <a:prstGeom prst="rect">
            <a:avLst/>
          </a:prstGeom>
          <a:noFill/>
          <a:ln>
            <a:solidFill>
              <a:srgbClr val="00133A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Choix de l’année / du document de départ…</a:t>
            </a:r>
          </a:p>
        </p:txBody>
      </p:sp>
      <p:sp>
        <p:nvSpPr>
          <p:cNvPr id="17" name="Octogone 16"/>
          <p:cNvSpPr/>
          <p:nvPr/>
        </p:nvSpPr>
        <p:spPr>
          <a:xfrm>
            <a:off x="3166389" y="4405667"/>
            <a:ext cx="1755986" cy="1093134"/>
          </a:xfrm>
          <a:prstGeom prst="octagon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Tenir compte des choix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5729286" y="4376144"/>
            <a:ext cx="6293260" cy="1152181"/>
            <a:chOff x="4317560" y="4188372"/>
            <a:chExt cx="6293260" cy="1152181"/>
          </a:xfrm>
        </p:grpSpPr>
        <p:sp>
          <p:nvSpPr>
            <p:cNvPr id="18" name="ZoneTexte 17"/>
            <p:cNvSpPr txBox="1"/>
            <p:nvPr/>
          </p:nvSpPr>
          <p:spPr>
            <a:xfrm>
              <a:off x="4317560" y="4188372"/>
              <a:ext cx="6293260" cy="369332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Afficher la situation adéquate.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317560" y="4579797"/>
              <a:ext cx="6293260" cy="369332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Afficher le document choisi.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17560" y="4971221"/>
              <a:ext cx="6293260" cy="369332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Retirer le document choisi de la liste des disponibles.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231338" y="5907259"/>
            <a:ext cx="2566278" cy="646331"/>
          </a:xfrm>
          <a:prstGeom prst="rect">
            <a:avLst/>
          </a:prstGeom>
          <a:noFill/>
          <a:ln>
            <a:solidFill>
              <a:srgbClr val="00133A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Choix du 2</a:t>
            </a:r>
            <a:r>
              <a:rPr lang="fr-BE" baseline="30000"/>
              <a:t>e</a:t>
            </a:r>
            <a:r>
              <a:rPr lang="fr-BE"/>
              <a:t> document </a:t>
            </a:r>
          </a:p>
          <a:p>
            <a:r>
              <a:rPr lang="fr-BE"/>
              <a:t>(interdisciplinarité)…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5766008" y="5832233"/>
            <a:ext cx="6256537" cy="796382"/>
            <a:chOff x="5766008" y="5528741"/>
            <a:chExt cx="6256537" cy="796382"/>
          </a:xfrm>
        </p:grpSpPr>
        <p:sp>
          <p:nvSpPr>
            <p:cNvPr id="23" name="ZoneTexte 22"/>
            <p:cNvSpPr txBox="1"/>
            <p:nvPr/>
          </p:nvSpPr>
          <p:spPr>
            <a:xfrm>
              <a:off x="5766008" y="5528741"/>
              <a:ext cx="6256537" cy="369332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Afficher les documents en parallèle.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766009" y="5955791"/>
              <a:ext cx="6256535" cy="369332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fr-BE" b="1">
                  <a:solidFill>
                    <a:srgbClr val="ED7E33"/>
                  </a:solidFill>
                </a:rPr>
                <a:t>Offrir de la liberté dans l’affichage des documents.</a:t>
              </a:r>
            </a:p>
          </p:txBody>
        </p:sp>
      </p:grpSp>
      <p:cxnSp>
        <p:nvCxnSpPr>
          <p:cNvPr id="27" name="Connecteur droit 26"/>
          <p:cNvCxnSpPr/>
          <p:nvPr/>
        </p:nvCxnSpPr>
        <p:spPr>
          <a:xfrm>
            <a:off x="92545" y="2457439"/>
            <a:ext cx="1200145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92545" y="4296726"/>
            <a:ext cx="1200145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ctogone 29"/>
          <p:cNvSpPr/>
          <p:nvPr/>
        </p:nvSpPr>
        <p:spPr>
          <a:xfrm>
            <a:off x="3403819" y="5683857"/>
            <a:ext cx="1755986" cy="1093134"/>
          </a:xfrm>
          <a:prstGeom prst="octagon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Tenir compte du 2</a:t>
            </a:r>
            <a:r>
              <a:rPr lang="fr-BE" baseline="30000">
                <a:solidFill>
                  <a:srgbClr val="ED7E33"/>
                </a:solidFill>
              </a:rPr>
              <a:t>e</a:t>
            </a:r>
            <a:r>
              <a:rPr lang="fr-BE">
                <a:solidFill>
                  <a:srgbClr val="ED7E33"/>
                </a:solidFill>
              </a:rPr>
              <a:t> choix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92545" y="5600298"/>
            <a:ext cx="1200145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ctogone 33"/>
          <p:cNvSpPr/>
          <p:nvPr/>
        </p:nvSpPr>
        <p:spPr>
          <a:xfrm>
            <a:off x="4764271" y="1297517"/>
            <a:ext cx="1755986" cy="983997"/>
          </a:xfrm>
          <a:prstGeom prst="octagon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Choisir l’outil adapté</a:t>
            </a:r>
          </a:p>
        </p:txBody>
      </p:sp>
      <p:cxnSp>
        <p:nvCxnSpPr>
          <p:cNvPr id="36" name="Connecteur droit 35"/>
          <p:cNvCxnSpPr/>
          <p:nvPr/>
        </p:nvCxnSpPr>
        <p:spPr>
          <a:xfrm>
            <a:off x="92515" y="1099446"/>
            <a:ext cx="1200145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88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2" grpId="0" animBg="1"/>
      <p:bldP spid="13" grpId="0" animBg="1"/>
      <p:bldP spid="16" grpId="0" animBg="1"/>
      <p:bldP spid="17" grpId="0" animBg="1"/>
      <p:bldP spid="21" grpId="0" animBg="1"/>
      <p:bldP spid="30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182836" y="142360"/>
            <a:ext cx="6855278" cy="1078213"/>
          </a:xfrm>
        </p:spPr>
        <p:txBody>
          <a:bodyPr>
            <a:normAutofit/>
          </a:bodyPr>
          <a:lstStyle/>
          <a:p>
            <a:r>
              <a:rPr lang="fr-BE" sz="1800"/>
              <a:t>Simplifier l’interface pour se concentrer sur la résolution d’un exercice complexe : résultat final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2120"/>
            <a:ext cx="9791700" cy="471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7137891" y="1619720"/>
            <a:ext cx="4562475" cy="3263900"/>
            <a:chOff x="6938961" y="2438400"/>
            <a:chExt cx="4562475" cy="3263900"/>
          </a:xfrm>
        </p:grpSpPr>
        <p:sp>
          <p:nvSpPr>
            <p:cNvPr id="7" name="ZoneTexte 6"/>
            <p:cNvSpPr txBox="1"/>
            <p:nvPr/>
          </p:nvSpPr>
          <p:spPr>
            <a:xfrm>
              <a:off x="6938963" y="2820783"/>
              <a:ext cx="349975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200" b="1">
                  <a:solidFill>
                    <a:srgbClr val="ED7E33"/>
                  </a:solidFill>
                </a:rPr>
                <a:t>Vous pouvez tester ;-) !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961" y="3612634"/>
              <a:ext cx="4562475" cy="196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938963" y="3427968"/>
              <a:ext cx="2480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b="1">
                  <a:hlinkClick r:id="rId4"/>
                </a:rPr>
                <a:t>Moodle et UX Design</a:t>
              </a:r>
              <a:endParaRPr lang="fr-BE" b="1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38961" y="2438400"/>
              <a:ext cx="4562475" cy="3263900"/>
            </a:xfrm>
            <a:prstGeom prst="rect">
              <a:avLst/>
            </a:prstGeom>
            <a:noFill/>
            <a:ln>
              <a:solidFill>
                <a:srgbClr val="ED7E3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3043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99164" y="142359"/>
            <a:ext cx="7508422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/>
              <a:t>Personnalisation du tableau de bord pour améliorer la prise en main</a:t>
            </a:r>
          </a:p>
        </p:txBody>
      </p:sp>
      <p:pic>
        <p:nvPicPr>
          <p:cNvPr id="6" name="Picture 2" descr="C:\Users\Luc Stavaux\Documents\Dropbox\IFC\Colloques\MoodleMoot2022\Communications\UXdesign\enseign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98" y="4270408"/>
            <a:ext cx="2231571" cy="148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ensées 10"/>
          <p:cNvSpPr/>
          <p:nvPr/>
        </p:nvSpPr>
        <p:spPr>
          <a:xfrm>
            <a:off x="2681109" y="3600448"/>
            <a:ext cx="1335719" cy="743437"/>
          </a:xfrm>
          <a:prstGeom prst="cloudCallout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???</a:t>
            </a:r>
          </a:p>
        </p:txBody>
      </p:sp>
      <p:pic>
        <p:nvPicPr>
          <p:cNvPr id="5122" name="Picture 2" descr="Fichier:Moodle-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79" y="1792072"/>
            <a:ext cx="3238749" cy="8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ensées 13"/>
          <p:cNvSpPr/>
          <p:nvPr/>
        </p:nvSpPr>
        <p:spPr>
          <a:xfrm>
            <a:off x="1624199" y="3228728"/>
            <a:ext cx="1335719" cy="743437"/>
          </a:xfrm>
          <a:prstGeom prst="cloudCallout">
            <a:avLst>
              <a:gd name="adj1" fmla="val -6775"/>
              <a:gd name="adj2" fmla="val 99839"/>
            </a:avLst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???</a:t>
            </a:r>
          </a:p>
        </p:txBody>
      </p:sp>
      <p:sp>
        <p:nvSpPr>
          <p:cNvPr id="15" name="Pensées 14"/>
          <p:cNvSpPr/>
          <p:nvPr/>
        </p:nvSpPr>
        <p:spPr>
          <a:xfrm flipH="1">
            <a:off x="616655" y="3600448"/>
            <a:ext cx="1220812" cy="743437"/>
          </a:xfrm>
          <a:prstGeom prst="cloudCallout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>
                <a:solidFill>
                  <a:srgbClr val="ED7E33"/>
                </a:solidFill>
              </a:rPr>
              <a:t>???</a:t>
            </a:r>
          </a:p>
        </p:txBody>
      </p:sp>
      <p:pic>
        <p:nvPicPr>
          <p:cNvPr id="5124" name="Picture 4" descr="Moteur VOLKSWAGEN POLO 4 PHASE 1 Essence occasion | Opis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65" y="1220572"/>
            <a:ext cx="4250856" cy="318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/>
          <p:cNvSpPr/>
          <p:nvPr/>
        </p:nvSpPr>
        <p:spPr>
          <a:xfrm>
            <a:off x="7306072" y="3045501"/>
            <a:ext cx="415848" cy="366453"/>
          </a:xfrm>
          <a:prstGeom prst="ellipse">
            <a:avLst/>
          </a:prstGeom>
          <a:noFill/>
          <a:ln w="57150"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126" name="Picture 6" descr="Validité du Permis de Conduire | Tous les Cas de Fig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37" y="4648201"/>
            <a:ext cx="2747183" cy="17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 descr="Bricolage ▷ Liste des 25 outils indispensables dans son atelier"/>
          <p:cNvSpPr>
            <a:spLocks noChangeAspect="1" noChangeArrowheads="1"/>
          </p:cNvSpPr>
          <p:nvPr/>
        </p:nvSpPr>
        <p:spPr bwMode="auto">
          <a:xfrm>
            <a:off x="155575" y="-822325"/>
            <a:ext cx="2495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7" name="AutoShape 10" descr="Bricolage ▷ Liste des 25 outils indispensables dans son atelier"/>
          <p:cNvSpPr>
            <a:spLocks noChangeAspect="1" noChangeArrowheads="1"/>
          </p:cNvSpPr>
          <p:nvPr/>
        </p:nvSpPr>
        <p:spPr bwMode="auto">
          <a:xfrm>
            <a:off x="307975" y="-669925"/>
            <a:ext cx="2495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8" name="AutoShape 12" descr="Bricolage ▷ Liste des 25 outils indispensables dans son atelier"/>
          <p:cNvSpPr>
            <a:spLocks noChangeAspect="1" noChangeArrowheads="1"/>
          </p:cNvSpPr>
          <p:nvPr/>
        </p:nvSpPr>
        <p:spPr bwMode="auto">
          <a:xfrm>
            <a:off x="460375" y="-517525"/>
            <a:ext cx="24955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134" name="Picture 14" descr="https://encrypted-tbn0.gstatic.com/images?q=tbn:ANd9GcRxxKd16fgaTGO7-M8BWLS0-eGtV8InvbpE_Q&amp;usqp=C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926" y="2629787"/>
            <a:ext cx="1548606" cy="13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Luc Stavaux\Documents\Dropbox\IFC\Colloques\MoodleMoot2022\Communications\UXdesign\outil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8" y="948871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Luc Stavaux\Documents\Dropbox\IFC\Colloques\MoodleMoot2022\Communications\UXdesign\outilsRange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6"/>
          <a:stretch/>
        </p:blipFill>
        <p:spPr bwMode="auto">
          <a:xfrm>
            <a:off x="10623818" y="2623022"/>
            <a:ext cx="1173575" cy="16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nterdiction 18"/>
          <p:cNvSpPr/>
          <p:nvPr/>
        </p:nvSpPr>
        <p:spPr>
          <a:xfrm>
            <a:off x="8770525" y="2546539"/>
            <a:ext cx="1690007" cy="1730829"/>
          </a:xfrm>
          <a:prstGeom prst="noSmoking">
            <a:avLst/>
          </a:prstGeom>
          <a:solidFill>
            <a:srgbClr val="ED7E33">
              <a:alpha val="25098"/>
            </a:srgbClr>
          </a:solidFill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27872" y="2620734"/>
            <a:ext cx="1143000" cy="1654629"/>
          </a:xfrm>
          <a:prstGeom prst="rect">
            <a:avLst/>
          </a:prstGeom>
          <a:noFill/>
          <a:ln w="38100">
            <a:solidFill>
              <a:srgbClr val="ED7E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8466364" y="4637945"/>
            <a:ext cx="2947307" cy="1415772"/>
          </a:xfrm>
          <a:prstGeom prst="rect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r>
              <a:rPr lang="fr-BE" sz="3200" b="1">
                <a:solidFill>
                  <a:srgbClr val="ED7E33"/>
                </a:solidFill>
              </a:rPr>
              <a:t>SIMPLIFIER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>
                <a:solidFill>
                  <a:srgbClr val="ED7E33"/>
                </a:solidFill>
              </a:rPr>
              <a:t>Retirer l’inutile.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>
                <a:solidFill>
                  <a:srgbClr val="ED7E33"/>
                </a:solidFill>
              </a:rPr>
              <a:t>Rendre visible l’utile.</a:t>
            </a:r>
          </a:p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65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3" grpId="0" animBg="1"/>
      <p:bldP spid="19" grpId="0" animBg="1"/>
      <p:bldP spid="26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99164" y="142359"/>
            <a:ext cx="7508422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/>
              <a:t>Personnalisation du tableau de bord pour améliorer la prise en main</a:t>
            </a:r>
          </a:p>
        </p:txBody>
      </p:sp>
      <p:pic>
        <p:nvPicPr>
          <p:cNvPr id="7170" name="Picture 2" descr="C:\Users\Luc Stavaux\Documents\Dropbox\IFC\Colloques\MoodleMoot2022\Communications\UXdesign\ExembleTD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6" y="983807"/>
            <a:ext cx="5539688" cy="582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79" y="1220572"/>
            <a:ext cx="5713639" cy="129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3526" y="975643"/>
            <a:ext cx="5539688" cy="167368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583526" y="1143011"/>
            <a:ext cx="5539688" cy="432696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705991" y="1575706"/>
            <a:ext cx="5262102" cy="587829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791936" y="2217825"/>
            <a:ext cx="5078185" cy="3456354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2792186" y="2275116"/>
            <a:ext cx="1183822" cy="293914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869156" y="2732316"/>
            <a:ext cx="4962525" cy="161924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869156" y="4411438"/>
            <a:ext cx="4962525" cy="123688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14"/>
          <p:cNvSpPr/>
          <p:nvPr/>
        </p:nvSpPr>
        <p:spPr>
          <a:xfrm>
            <a:off x="583526" y="6027419"/>
            <a:ext cx="5539688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6968490" y="2688074"/>
            <a:ext cx="3627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Entête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968490" y="3082052"/>
            <a:ext cx="3627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Logo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067550" y="3517475"/>
            <a:ext cx="3429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Bloc utilisateur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074217" y="3973453"/>
            <a:ext cx="3415666" cy="1754326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r>
              <a:rPr lang="fr-BE">
                <a:solidFill>
                  <a:srgbClr val="ED7E33"/>
                </a:solidFill>
              </a:rPr>
              <a:t>Zone principale</a:t>
            </a:r>
          </a:p>
          <a:p>
            <a:endParaRPr lang="fr-BE"/>
          </a:p>
          <a:p>
            <a:endParaRPr lang="fr-BE"/>
          </a:p>
          <a:p>
            <a:endParaRPr lang="fr-BE"/>
          </a:p>
          <a:p>
            <a:endParaRPr lang="fr-BE"/>
          </a:p>
          <a:p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7953375" y="4358641"/>
            <a:ext cx="1807846" cy="369332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r>
              <a:rPr lang="fr-BE">
                <a:solidFill>
                  <a:srgbClr val="ED7E33"/>
                </a:solidFill>
              </a:rPr>
              <a:t>Icônes rapides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201852" y="4845214"/>
            <a:ext cx="3153728" cy="369332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r>
              <a:rPr lang="fr-BE">
                <a:solidFill>
                  <a:srgbClr val="ED7E33"/>
                </a:solidFill>
              </a:rPr>
              <a:t>Zone formation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201852" y="5266219"/>
            <a:ext cx="3153728" cy="369332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r>
              <a:rPr lang="fr-BE">
                <a:solidFill>
                  <a:srgbClr val="ED7E33"/>
                </a:solidFill>
              </a:rPr>
              <a:t>Zone cours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968490" y="5842753"/>
            <a:ext cx="36271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/>
              <a:t>Pied de page</a:t>
            </a:r>
          </a:p>
        </p:txBody>
      </p:sp>
      <p:pic>
        <p:nvPicPr>
          <p:cNvPr id="7173" name="Picture 5" descr="Loupe Vue Latérale PNG transparents - Stick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2515" flipH="1">
            <a:off x="3168649" y="968286"/>
            <a:ext cx="7797800" cy="496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6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99164" y="142359"/>
            <a:ext cx="7508422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/>
              <a:t>Personnalisation du tableau de bord : icônes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451491"/>
            <a:ext cx="34861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25146" y="1546817"/>
            <a:ext cx="978574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6934200" y="1548645"/>
            <a:ext cx="978574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7932420" y="1548645"/>
            <a:ext cx="1295400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2237066" y="1675591"/>
            <a:ext cx="3410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/>
              <a:t>Lien vers un cours « activité » </a:t>
            </a:r>
          </a:p>
          <a:p>
            <a:pPr algn="r"/>
            <a:r>
              <a:rPr lang="fr-BE"/>
              <a:t>==&gt; pas (encore) mis en œuvre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563" y="2701171"/>
            <a:ext cx="51435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5" r="18275"/>
          <a:stretch/>
        </p:blipFill>
        <p:spPr bwMode="auto">
          <a:xfrm>
            <a:off x="6929288" y="2701170"/>
            <a:ext cx="4832407" cy="381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H="1">
            <a:off x="5532120" y="1998756"/>
            <a:ext cx="647700" cy="0"/>
          </a:xfrm>
          <a:prstGeom prst="straightConnector1">
            <a:avLst/>
          </a:prstGeom>
          <a:ln>
            <a:solidFill>
              <a:srgbClr val="ED7E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6126480" y="2227356"/>
            <a:ext cx="1297007" cy="896844"/>
          </a:xfrm>
          <a:prstGeom prst="straightConnector1">
            <a:avLst/>
          </a:prstGeom>
          <a:ln>
            <a:solidFill>
              <a:srgbClr val="ED7E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8755380" y="2227356"/>
            <a:ext cx="0" cy="473815"/>
          </a:xfrm>
          <a:prstGeom prst="straightConnector1">
            <a:avLst/>
          </a:prstGeom>
          <a:ln>
            <a:solidFill>
              <a:srgbClr val="ED7E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61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99164" y="142359"/>
            <a:ext cx="7508422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/>
              <a:t>Personnalisation du tableau de bord : formations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43" y="1244085"/>
            <a:ext cx="11742435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759529" y="1295217"/>
            <a:ext cx="2604407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Accueil personnalisé ;-)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51370" y="1664549"/>
            <a:ext cx="2705099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Rappel de l’adresse mail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603919" y="2226118"/>
            <a:ext cx="2008406" cy="646331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Bloc spécifique à chaque formation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614556" y="2116971"/>
            <a:ext cx="1759405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Nom formation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431471" y="2549283"/>
            <a:ext cx="1540330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Organisation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6814" y="2924210"/>
            <a:ext cx="669472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760761" y="2925895"/>
            <a:ext cx="669472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2471052" y="2937913"/>
            <a:ext cx="1398819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3902527" y="2937913"/>
            <a:ext cx="253093" cy="78089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52" y="2669315"/>
            <a:ext cx="4869268" cy="19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2329540" y="3657397"/>
            <a:ext cx="1869623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Infos pratiques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36814" y="4276147"/>
            <a:ext cx="3562350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Attestation de formation (à venir)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603920" y="3131677"/>
            <a:ext cx="2008405" cy="646331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Vidéo de présentation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5" y="5092383"/>
            <a:ext cx="11255070" cy="152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Luc Stavaux\Documents\Dropbox\IFC\Colloques\MoodleMoot2022\Communications\UXdesign\logo_explic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8" y="3129241"/>
            <a:ext cx="1140960" cy="4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1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6EB15E-666D-E6C0-C2CE-A03222F4B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670" y="1082375"/>
            <a:ext cx="9442315" cy="6321382"/>
          </a:xfrm>
          <a:prstGeom prst="rect">
            <a:avLst/>
          </a:prstGeom>
          <a:noFill/>
          <a:effectLst>
            <a:outerShdw blurRad="646610" sx="101000" sy="101000" algn="ctr" rotWithShape="0">
              <a:schemeClr val="bg1">
                <a:lumMod val="65000"/>
                <a:alpha val="97000"/>
              </a:scheme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C948E2C-1E0A-F790-01E1-A86B1771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907" y="457201"/>
            <a:ext cx="3897220" cy="903768"/>
          </a:xfrm>
          <a:solidFill>
            <a:schemeClr val="bg1"/>
          </a:solidFill>
          <a:ln w="25400" cap="rnd">
            <a:solidFill>
              <a:schemeClr val="accent2"/>
            </a:solidFill>
          </a:ln>
        </p:spPr>
        <p:txBody>
          <a:bodyPr lIns="108000" rIns="108000">
            <a:normAutofit/>
          </a:bodyPr>
          <a:lstStyle/>
          <a:p>
            <a:r>
              <a:rPr lang="en-US" sz="2000" b="1" dirty="0"/>
              <a:t> </a:t>
            </a:r>
            <a:r>
              <a:rPr lang="fr-FR" sz="2000" b="1" dirty="0"/>
              <a:t>Fausses</a:t>
            </a:r>
            <a:r>
              <a:rPr lang="en-US" sz="2000" b="1" dirty="0"/>
              <a:t> imperfections</a:t>
            </a:r>
          </a:p>
        </p:txBody>
      </p:sp>
    </p:spTree>
    <p:extLst>
      <p:ext uri="{BB962C8B-B14F-4D97-AF65-F5344CB8AC3E}">
        <p14:creationId xmlns:p14="http://schemas.microsoft.com/office/powerpoint/2010/main" val="204175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99164" y="142359"/>
            <a:ext cx="7508422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/>
              <a:t>Personnalisation du tableau de bord : cours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9" y="1582056"/>
            <a:ext cx="11823095" cy="30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9146177" y="1812171"/>
            <a:ext cx="1590404" cy="923330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Suppression d’un bouton d’affichage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98417" y="3934579"/>
            <a:ext cx="4966064" cy="369332"/>
          </a:xfrm>
          <a:prstGeom prst="rect">
            <a:avLst/>
          </a:prstGeom>
          <a:solidFill>
            <a:srgbClr val="ED7E33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fr-BE"/>
              <a:t>Suppression des pourcentages de progression</a:t>
            </a:r>
          </a:p>
        </p:txBody>
      </p:sp>
    </p:spTree>
    <p:extLst>
      <p:ext uri="{BB962C8B-B14F-4D97-AF65-F5344CB8AC3E}">
        <p14:creationId xmlns:p14="http://schemas.microsoft.com/office/powerpoint/2010/main" val="257402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199164" y="142359"/>
            <a:ext cx="7508422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1800"/>
              <a:t>Personnalisation du tableau de bord : synthèse</a:t>
            </a:r>
          </a:p>
        </p:txBody>
      </p:sp>
      <p:pic>
        <p:nvPicPr>
          <p:cNvPr id="11266" name="Picture 2" descr="C:\Users\Luc Stavaux\Documents\Dropbox\IFC\Colloques\MoodleMoot2022\Communications\UXdesign\extraitTD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20572"/>
            <a:ext cx="8002316" cy="55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555264" y="1361345"/>
            <a:ext cx="2947307" cy="1415772"/>
          </a:xfrm>
          <a:prstGeom prst="rect">
            <a:avLst/>
          </a:prstGeom>
          <a:solidFill>
            <a:srgbClr val="FBE5D6"/>
          </a:solidFill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r>
              <a:rPr lang="fr-BE" sz="3200" b="1">
                <a:solidFill>
                  <a:srgbClr val="ED7E33"/>
                </a:solidFill>
              </a:rPr>
              <a:t>SIMPLIFIER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>
                <a:solidFill>
                  <a:srgbClr val="ED7E33"/>
                </a:solidFill>
              </a:rPr>
              <a:t>Retirer l’inutile.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>
                <a:solidFill>
                  <a:srgbClr val="ED7E33"/>
                </a:solidFill>
              </a:rPr>
              <a:t>Rendre visible l’utile.</a:t>
            </a:r>
          </a:p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12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182836" y="142360"/>
            <a:ext cx="6855278" cy="1078213"/>
          </a:xfrm>
        </p:spPr>
        <p:txBody>
          <a:bodyPr>
            <a:normAutofit/>
          </a:bodyPr>
          <a:lstStyle/>
          <a:p>
            <a:r>
              <a:rPr lang="fr-BE" sz="1800"/>
              <a:t>Retours des utilisateurs : navigation sur la plateforme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5686" y="3572810"/>
            <a:ext cx="2884717" cy="43088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200" b="1">
                <a:solidFill>
                  <a:srgbClr val="ED7E33"/>
                </a:solidFill>
              </a:rPr>
              <a:t>N = 9.141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3" y="1242332"/>
            <a:ext cx="1172368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Luc Stavaux\Documents\Dropbox\IFC\Colloques\MoodleMoot2022\Communications\UXdesign\questionRepon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46" y="1089046"/>
            <a:ext cx="6045654" cy="553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19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182836" y="142360"/>
            <a:ext cx="6855278" cy="1078213"/>
          </a:xfrm>
        </p:spPr>
        <p:txBody>
          <a:bodyPr>
            <a:normAutofit/>
          </a:bodyPr>
          <a:lstStyle/>
          <a:p>
            <a:r>
              <a:rPr lang="fr-BE" sz="1800"/>
              <a:t>Retours des utilisateurs : progression dans la formation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5686" y="3572810"/>
            <a:ext cx="2884717" cy="43088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200" b="1">
                <a:solidFill>
                  <a:srgbClr val="ED7E33"/>
                </a:solidFill>
              </a:rPr>
              <a:t>N = 9.141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6" y="1216478"/>
            <a:ext cx="117522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Luc Stavaux\Documents\Dropbox\IFC\Colloques\MoodleMoot2022\Communications\UXdesign\ProgressionRepon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17" y="989494"/>
            <a:ext cx="5946355" cy="54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182836" y="142360"/>
            <a:ext cx="6855278" cy="1078213"/>
          </a:xfrm>
        </p:spPr>
        <p:txBody>
          <a:bodyPr>
            <a:normAutofit/>
          </a:bodyPr>
          <a:lstStyle/>
          <a:p>
            <a:r>
              <a:rPr lang="fr-BE" sz="1800"/>
              <a:t>Retours des utilisateurs : interface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5686" y="3572810"/>
            <a:ext cx="2884717" cy="430887"/>
          </a:xfrm>
          <a:prstGeom prst="rect">
            <a:avLst/>
          </a:prstGeom>
          <a:noFill/>
          <a:ln>
            <a:solidFill>
              <a:srgbClr val="ED7E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200" b="1">
                <a:solidFill>
                  <a:srgbClr val="ED7E33"/>
                </a:solidFill>
              </a:rPr>
              <a:t>N = 9.141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1101499"/>
            <a:ext cx="117998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Luc Stavaux\Documents\Dropbox\IFC\Colloques\MoodleMoot2022\Communications\UXdesign\interfaceRepon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11" y="1053197"/>
            <a:ext cx="6156778" cy="55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C52F23-89DA-5F57-1065-739E5B6DD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354" y="1084154"/>
            <a:ext cx="9542064" cy="727733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9829" sx="101000" sy="101000" algn="ctr" rotWithShape="0">
              <a:prstClr val="black">
                <a:alpha val="30091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1DB8A2-9A10-A94F-308B-C452E5CB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289" y="454204"/>
            <a:ext cx="4413636" cy="970559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lIns="108000" rIns="108000">
            <a:normAutofit/>
          </a:bodyPr>
          <a:lstStyle/>
          <a:p>
            <a:r>
              <a:rPr lang="fr-FR" sz="2000" b="1" dirty="0"/>
              <a:t>L’œil ne voit que ce que l'esprit</a:t>
            </a:r>
            <a:br>
              <a:rPr lang="fr-FR" sz="2000" b="1" dirty="0"/>
            </a:br>
            <a:r>
              <a:rPr lang="fr-FR" sz="2000" b="1" dirty="0"/>
              <a:t>est préparé à comprendre </a:t>
            </a:r>
            <a:r>
              <a:rPr lang="fr-FR" sz="1400" baseline="30000" dirty="0"/>
              <a:t>H. Bergson </a:t>
            </a:r>
            <a:endParaRPr lang="fr-FR" sz="2000" baseline="30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F9863A-13EA-A39F-104E-DE16657D3129}"/>
              </a:ext>
            </a:extLst>
          </p:cNvPr>
          <p:cNvSpPr txBox="1">
            <a:spLocks/>
          </p:cNvSpPr>
          <p:nvPr/>
        </p:nvSpPr>
        <p:spPr>
          <a:xfrm>
            <a:off x="8490165" y="4844492"/>
            <a:ext cx="3021724" cy="1078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u="none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 b="1" dirty="0"/>
              <a:t>Humanisation</a:t>
            </a:r>
            <a:r>
              <a:rPr lang="en-US" sz="2000" b="1" dirty="0"/>
              <a:t> pour </a:t>
            </a:r>
            <a:br>
              <a:rPr lang="en-US" sz="2000" b="1" dirty="0"/>
            </a:br>
            <a:r>
              <a:rPr lang="fr-FR" sz="2000" b="1" dirty="0"/>
              <a:t>une</a:t>
            </a:r>
            <a:r>
              <a:rPr lang="en-US" sz="2000" b="1" dirty="0"/>
              <a:t> interface inclusive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1759312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3EC4CD0-E5EC-A453-5D3C-F97F1BB48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10" y="1603182"/>
            <a:ext cx="7294556" cy="52657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24C23E-296A-9E4A-E802-2A6FE4CB0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0804" y="1803120"/>
            <a:ext cx="2318400" cy="4701201"/>
          </a:xfrm>
          <a:prstGeom prst="rect">
            <a:avLst/>
          </a:prstGeom>
          <a:noFill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FB2DE4-BF38-3698-3734-4CE6858E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0004" y="1942264"/>
            <a:ext cx="2246463" cy="47109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732935D-E117-CD37-AF8F-C9E505D4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989" y="491905"/>
            <a:ext cx="5317668" cy="1078213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lIns="108000" rIns="180000" anchor="ctr">
            <a:normAutofit/>
          </a:bodyPr>
          <a:lstStyle/>
          <a:p>
            <a:pPr algn="r"/>
            <a:r>
              <a:rPr lang="en-US" sz="2000" b="1" dirty="0"/>
              <a:t>ATAWAD</a:t>
            </a:r>
            <a:br>
              <a:rPr lang="en-US" sz="2000" b="1" dirty="0"/>
            </a:br>
            <a:r>
              <a:rPr lang="fr-FR" sz="2000" b="1" dirty="0"/>
              <a:t>Chaque </a:t>
            </a:r>
            <a:r>
              <a:rPr lang="fr-FR" sz="2000" b="1" i="1" dirty="0"/>
              <a:t>device</a:t>
            </a:r>
            <a:r>
              <a:rPr lang="fr-FR" sz="2000" b="1" dirty="0"/>
              <a:t> devient un outil de travail</a:t>
            </a:r>
          </a:p>
        </p:txBody>
      </p:sp>
    </p:spTree>
    <p:extLst>
      <p:ext uri="{BB962C8B-B14F-4D97-AF65-F5344CB8AC3E}">
        <p14:creationId xmlns:p14="http://schemas.microsoft.com/office/powerpoint/2010/main" val="401215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CC42F70-6B75-48D1-83CD-7CF891BCB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8" y="1164518"/>
            <a:ext cx="10300430" cy="5906134"/>
          </a:xfrm>
          <a:prstGeom prst="rect">
            <a:avLst/>
          </a:prstGeom>
          <a:effectLst>
            <a:outerShdw blurRad="642259" sx="101000" sy="101000" algn="ctr" rotWithShape="0">
              <a:schemeClr val="bg1">
                <a:lumMod val="65000"/>
                <a:alpha val="57196"/>
              </a:scheme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5BE1C5-9B08-54C0-396D-72F4FC6FD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084" y="500063"/>
            <a:ext cx="5338622" cy="993065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lIns="108000" rIns="108000" anchor="ctr">
            <a:normAutofit/>
          </a:bodyPr>
          <a:lstStyle/>
          <a:p>
            <a:r>
              <a:rPr lang="fr-FR" sz="2000" b="1" dirty="0"/>
              <a:t>Hippocrate et Avicenne sont de retour ! 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ED335B7-AB59-07AB-C291-44A566911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954" y="1829653"/>
            <a:ext cx="2276865" cy="494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4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431B32B-C18C-7455-0BE0-E7B340963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47" y="1201479"/>
            <a:ext cx="8835987" cy="5829049"/>
          </a:xfrm>
          <a:prstGeom prst="rect">
            <a:avLst/>
          </a:prstGeom>
          <a:effectLst>
            <a:outerShdw blurRad="642765" sx="101000" sy="101000" algn="ctr" rotWithShape="0">
              <a:schemeClr val="bg1">
                <a:lumMod val="75000"/>
                <a:alpha val="91000"/>
              </a:schemeClr>
            </a:outerShdw>
          </a:effec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6EE41B9-9BED-26F6-1469-71B5A77F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7480"/>
            <a:ext cx="4954087" cy="1030211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rIns="576000"/>
          <a:lstStyle/>
          <a:p>
            <a:pPr algn="r"/>
            <a:r>
              <a:rPr lang="fr-FR" b="1" dirty="0"/>
              <a:t> Personnalisation de l’interface</a:t>
            </a:r>
            <a:br>
              <a:rPr lang="fr-FR" b="1" dirty="0"/>
            </a:br>
            <a:r>
              <a:rPr lang="fr-FR" b="1" dirty="0"/>
              <a:t>Navigation orientée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29982B-CACC-D7C4-1CE2-86C43DE20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369" y="1317566"/>
            <a:ext cx="2736752" cy="55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2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07041BA-973B-DB22-3A79-2760881B5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9" y="1203372"/>
            <a:ext cx="9402711" cy="5465601"/>
          </a:xfrm>
          <a:prstGeom prst="rect">
            <a:avLst/>
          </a:prstGeom>
          <a:effectLst>
            <a:outerShdw blurRad="640943" sx="101000" sy="101000" algn="ctr" rotWithShape="0">
              <a:schemeClr val="bg1">
                <a:lumMod val="75000"/>
                <a:alpha val="84000"/>
              </a:schemeClr>
            </a:outerShdw>
          </a:effec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6EE41B9-9BED-26F6-1469-71B5A77F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283" y="471029"/>
            <a:ext cx="5530788" cy="1031129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lIns="108000" rIns="108000"/>
          <a:lstStyle/>
          <a:p>
            <a:r>
              <a:rPr lang="fr-FR" b="1" dirty="0"/>
              <a:t>Intelligence collective &amp; Rolling release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A0FA67-C038-5866-59B4-F1544CA0A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97" y="1393479"/>
            <a:ext cx="2510221" cy="545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84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6EE41B9-9BED-26F6-1469-71B5A77F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1" y="553527"/>
            <a:ext cx="5840342" cy="818073"/>
          </a:xfr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anchor="ctr">
            <a:normAutofit/>
          </a:bodyPr>
          <a:lstStyle/>
          <a:p>
            <a:r>
              <a:rPr lang="fr-FR" sz="2000" b="1" dirty="0"/>
              <a:t>Tournée des campus, en présentiel</a:t>
            </a:r>
          </a:p>
        </p:txBody>
      </p:sp>
      <p:pic>
        <p:nvPicPr>
          <p:cNvPr id="4" name="Image 5" descr="Une image contenant texte, personne, intérieur, table&#10;&#10;Description générée automatiquement">
            <a:extLst>
              <a:ext uri="{FF2B5EF4-FFF2-40B4-BE49-F238E27FC236}">
                <a16:creationId xmlns:a16="http://schemas.microsoft.com/office/drawing/2014/main" id="{A8FF05CF-B829-9366-5BD2-352939003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2" r="1" b="4729"/>
          <a:stretch/>
        </p:blipFill>
        <p:spPr>
          <a:xfrm rot="10800000">
            <a:off x="902342" y="1774614"/>
            <a:ext cx="10334406" cy="3940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895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>
            <a:extLst>
              <a:ext uri="{FF2B5EF4-FFF2-40B4-BE49-F238E27FC236}">
                <a16:creationId xmlns:a16="http://schemas.microsoft.com/office/drawing/2014/main" id="{5B0BEB02-38BC-10BC-D983-C9994E23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83" y="1160224"/>
            <a:ext cx="8712618" cy="5761571"/>
          </a:xfrm>
          <a:prstGeom prst="rect">
            <a:avLst/>
          </a:prstGeom>
          <a:effectLst>
            <a:outerShdw blurRad="640335" sx="101000" sy="101000" algn="ctr" rotWithShape="0">
              <a:schemeClr val="bg1">
                <a:lumMod val="75000"/>
                <a:alpha val="70218"/>
              </a:schemeClr>
            </a:outerShdw>
          </a:effec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6EE41B9-9BED-26F6-1469-71B5A77F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270" y="457201"/>
            <a:ext cx="4603897" cy="982764"/>
          </a:xfrm>
          <a:solidFill>
            <a:schemeClr val="bg1"/>
          </a:solidFill>
          <a:ln w="25400">
            <a:solidFill>
              <a:schemeClr val="accent2"/>
            </a:solidFill>
          </a:ln>
          <a:effectLst>
            <a:softEdge rad="0"/>
          </a:effectLst>
        </p:spPr>
        <p:txBody>
          <a:bodyPr lIns="108000" rIns="251999"/>
          <a:lstStyle/>
          <a:p>
            <a:pPr algn="r"/>
            <a:r>
              <a:rPr lang="fr-FR" b="1" dirty="0"/>
              <a:t>Tutoriels en format texte et vidéo</a:t>
            </a:r>
            <a:br>
              <a:rPr lang="fr-FR" b="1" dirty="0"/>
            </a:br>
            <a:r>
              <a:rPr lang="fr-FR" b="1" dirty="0"/>
              <a:t>réalisés sur demande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FC8239-83C3-65D4-08A2-6A8A8C1C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801" y="1269839"/>
            <a:ext cx="2571957" cy="55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661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M22">
      <a:majorFont>
        <a:latin typeface="Raleway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7E5CE84-3A50-4C6B-99A3-1DF1346B8130}" vid="{2709B135-6D32-4E2F-B8E8-36BAA5AC830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</TotalTime>
  <Words>482</Words>
  <Application>Microsoft Macintosh PowerPoint</Application>
  <PresentationFormat>Grand écran</PresentationFormat>
  <Paragraphs>99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Open Sans</vt:lpstr>
      <vt:lpstr>Raleway</vt:lpstr>
      <vt:lpstr>Raleway Bold</vt:lpstr>
      <vt:lpstr>Thème Office</vt:lpstr>
      <vt:lpstr> Moodle, c’est simple !</vt:lpstr>
      <vt:lpstr> Fausses imperfections</vt:lpstr>
      <vt:lpstr>L’œil ne voit que ce que l'esprit est préparé à comprendre H. Bergson </vt:lpstr>
      <vt:lpstr>ATAWAD Chaque device devient un outil de travail</vt:lpstr>
      <vt:lpstr>Hippocrate et Avicenne sont de retour ! </vt:lpstr>
      <vt:lpstr> Personnalisation de l’interface Navigation orientée</vt:lpstr>
      <vt:lpstr>Intelligence collective &amp; Rolling release</vt:lpstr>
      <vt:lpstr>Tournée des campus, en présentiel</vt:lpstr>
      <vt:lpstr>Tutoriels en format texte et vidéo réalisés sur demande</vt:lpstr>
      <vt:lpstr>Micro-formations à distance synchrones</vt:lpstr>
      <vt:lpstr>Digital pour tous, en présentiel</vt:lpstr>
      <vt:lpstr>Modèles de formation    </vt:lpstr>
      <vt:lpstr>Simplifier l’interface pour se concentrer sur la résolution d’un exercice complexe : contexte</vt:lpstr>
      <vt:lpstr>Simplifier l’interface pour se concentrer sur la résolution d’un exercice complexe : analyse</vt:lpstr>
      <vt:lpstr>Simplifier l’interface pour se concentrer sur la résolution d’un exercice complexe : résultat final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Retours des utilisateurs : navigation sur la plateforme</vt:lpstr>
      <vt:lpstr>Retours des utilisateurs : progression dans la formation</vt:lpstr>
      <vt:lpstr>Retours des utilisateurs : interface</vt:lpstr>
    </vt:vector>
  </TitlesOfParts>
  <Company>IUT DE CAEN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riverao201</dc:creator>
  <cp:lastModifiedBy>Philibert VIGNOL</cp:lastModifiedBy>
  <cp:revision>4</cp:revision>
  <dcterms:created xsi:type="dcterms:W3CDTF">2022-03-29T14:24:45Z</dcterms:created>
  <dcterms:modified xsi:type="dcterms:W3CDTF">2022-07-06T22:16:10Z</dcterms:modified>
</cp:coreProperties>
</file>