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37"/>
  </p:handoutMasterIdLst>
  <p:sldIdLst>
    <p:sldId id="256" r:id="rId2"/>
    <p:sldId id="262" r:id="rId3"/>
    <p:sldId id="339" r:id="rId4"/>
    <p:sldId id="258" r:id="rId5"/>
    <p:sldId id="298" r:id="rId6"/>
    <p:sldId id="335" r:id="rId7"/>
    <p:sldId id="336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337" r:id="rId17"/>
    <p:sldId id="273" r:id="rId18"/>
    <p:sldId id="274" r:id="rId19"/>
    <p:sldId id="275" r:id="rId20"/>
    <p:sldId id="276" r:id="rId21"/>
    <p:sldId id="289" r:id="rId22"/>
    <p:sldId id="286" r:id="rId23"/>
    <p:sldId id="277" r:id="rId24"/>
    <p:sldId id="278" r:id="rId25"/>
    <p:sldId id="279" r:id="rId26"/>
    <p:sldId id="291" r:id="rId27"/>
    <p:sldId id="290" r:id="rId28"/>
    <p:sldId id="338" r:id="rId29"/>
    <p:sldId id="259" r:id="rId30"/>
    <p:sldId id="294" r:id="rId31"/>
    <p:sldId id="296" r:id="rId32"/>
    <p:sldId id="293" r:id="rId33"/>
    <p:sldId id="297" r:id="rId34"/>
    <p:sldId id="261" r:id="rId35"/>
    <p:sldId id="257" r:id="rId36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13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7" autoAdjust="0"/>
    <p:restoredTop sz="94660"/>
  </p:normalViewPr>
  <p:slideViewPr>
    <p:cSldViewPr snapToGrid="0">
      <p:cViewPr varScale="1">
        <p:scale>
          <a:sx n="68" d="100"/>
          <a:sy n="68" d="100"/>
        </p:scale>
        <p:origin x="600" y="31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3912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8612FF-34FE-45C5-A2FE-08BA1C1AE426}" type="datetimeFigureOut">
              <a:rPr lang="fr-FR" smtClean="0"/>
              <a:t>08/07/2022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71E6DD-D623-45E7-94D4-312E3FFEED8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454153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Image 30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334"/>
          <a:stretch/>
        </p:blipFill>
        <p:spPr>
          <a:xfrm>
            <a:off x="485776" y="1085850"/>
            <a:ext cx="11236321" cy="497205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 userDrawn="1">
            <p:ph type="ctrTitle"/>
          </p:nvPr>
        </p:nvSpPr>
        <p:spPr>
          <a:xfrm>
            <a:off x="1866899" y="1733550"/>
            <a:ext cx="8458200" cy="2667426"/>
          </a:xfrm>
        </p:spPr>
        <p:txBody>
          <a:bodyPr anchor="b">
            <a:normAutofit/>
          </a:bodyPr>
          <a:lstStyle>
            <a:lvl1pPr algn="ctr">
              <a:defRPr sz="3200">
                <a:solidFill>
                  <a:srgbClr val="002060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 userDrawn="1">
            <p:ph type="subTitle" idx="1"/>
          </p:nvPr>
        </p:nvSpPr>
        <p:spPr>
          <a:xfrm>
            <a:off x="1866898" y="4537501"/>
            <a:ext cx="8458201" cy="1091242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rgbClr val="00133A"/>
                </a:solidFill>
                <a:latin typeface="Raleway" panose="020B00030301010600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FR" dirty="0"/>
          </a:p>
        </p:txBody>
      </p:sp>
      <p:pic>
        <p:nvPicPr>
          <p:cNvPr id="30" name="Image 2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6441" y="548921"/>
            <a:ext cx="1259113" cy="1111955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776" y="218304"/>
            <a:ext cx="1291259" cy="661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68591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10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08B00-CCE8-4C4F-BC19-E7C681DEEC72}" type="datetimeFigureOut">
              <a:rPr lang="fr-FR" smtClean="0"/>
              <a:t>08/07/2022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60596-BF22-42BF-8CDC-B22E2A4529C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451735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334"/>
          <a:stretch/>
        </p:blipFill>
        <p:spPr>
          <a:xfrm>
            <a:off x="485776" y="1085850"/>
            <a:ext cx="11236321" cy="497205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800225"/>
            <a:ext cx="10515600" cy="2886075"/>
          </a:xfrm>
        </p:spPr>
        <p:txBody>
          <a:bodyPr anchor="b">
            <a:normAutofit/>
          </a:bodyPr>
          <a:lstStyle>
            <a:lvl1pPr>
              <a:defRPr sz="3200">
                <a:solidFill>
                  <a:srgbClr val="00133A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829175"/>
            <a:ext cx="10515600" cy="1098550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rgbClr val="00133A"/>
                </a:solidFill>
                <a:latin typeface="Raleway" panose="020B00030301010600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08B00-CCE8-4C4F-BC19-E7C681DEEC72}" type="datetimeFigureOut">
              <a:rPr lang="fr-FR" smtClean="0"/>
              <a:t>08/07/2022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60596-BF22-42BF-8CDC-B22E2A4529C4}" type="slidenum">
              <a:rPr lang="fr-FR" smtClean="0"/>
              <a:t>‹N°›</a:t>
            </a:fld>
            <a:endParaRPr lang="fr-FR"/>
          </a:p>
        </p:txBody>
      </p:sp>
      <p:pic>
        <p:nvPicPr>
          <p:cNvPr id="12" name="Imag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6441" y="548921"/>
            <a:ext cx="1259113" cy="1111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99662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046746" y="2333625"/>
            <a:ext cx="4973054" cy="3843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10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2333625"/>
            <a:ext cx="5041231" cy="3843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10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08B00-CCE8-4C4F-BC19-E7C681DEEC72}" type="datetimeFigureOut">
              <a:rPr lang="fr-FR" smtClean="0"/>
              <a:t>08/07/2022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60596-BF22-42BF-8CDC-B22E2A4529C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263417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1046745" y="1136261"/>
            <a:ext cx="10166685" cy="690563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046746" y="1963348"/>
            <a:ext cx="4950829" cy="741751"/>
          </a:xfrm>
        </p:spPr>
        <p:txBody>
          <a:bodyPr anchor="ctr">
            <a:normAutofit/>
          </a:bodyPr>
          <a:lstStyle>
            <a:lvl1pPr marL="0" indent="0">
              <a:buNone/>
              <a:defRPr sz="18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1046746" y="2813828"/>
            <a:ext cx="4950829" cy="340599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963348"/>
            <a:ext cx="5041231" cy="741751"/>
          </a:xfrm>
        </p:spPr>
        <p:txBody>
          <a:bodyPr anchor="ctr">
            <a:normAutofit/>
          </a:bodyPr>
          <a:lstStyle>
            <a:lvl1pPr marL="0" indent="0">
              <a:buNone/>
              <a:defRPr sz="18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813828"/>
            <a:ext cx="5041231" cy="340599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08B00-CCE8-4C4F-BC19-E7C681DEEC72}" type="datetimeFigureOut">
              <a:rPr lang="fr-FR" smtClean="0"/>
              <a:t>08/07/2022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60596-BF22-42BF-8CDC-B22E2A4529C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2524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08B00-CCE8-4C4F-BC19-E7C681DEEC72}" type="datetimeFigureOut">
              <a:rPr lang="fr-FR" smtClean="0"/>
              <a:t>08/07/2022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60596-BF22-42BF-8CDC-B22E2A4529C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395037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839788" y="1249129"/>
            <a:ext cx="3932237" cy="903521"/>
          </a:xfrm>
        </p:spPr>
        <p:txBody>
          <a:bodyPr anchor="ctr">
            <a:normAutofit/>
          </a:bodyPr>
          <a:lstStyle>
            <a:lvl1pPr>
              <a:defRPr sz="2000"/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1600201"/>
            <a:ext cx="6172200" cy="4260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305050"/>
            <a:ext cx="3932237" cy="3563937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08B00-CCE8-4C4F-BC19-E7C681DEEC72}" type="datetimeFigureOut">
              <a:rPr lang="fr-FR" smtClean="0"/>
              <a:t>08/07/2022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60596-BF22-42BF-8CDC-B22E2A4529C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884136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microsoft.com/office/2007/relationships/hdphoto" Target="../media/hdphoto1.wdp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Image 24"/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8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66" r="-1304" b="2633"/>
          <a:stretch/>
        </p:blipFill>
        <p:spPr>
          <a:xfrm>
            <a:off x="0" y="0"/>
            <a:ext cx="12356432" cy="6858001"/>
          </a:xfrm>
          <a:prstGeom prst="rect">
            <a:avLst/>
          </a:prstGeom>
        </p:spPr>
      </p:pic>
      <p:sp>
        <p:nvSpPr>
          <p:cNvPr id="26" name="Rectangle 25"/>
          <p:cNvSpPr/>
          <p:nvPr userDrawn="1"/>
        </p:nvSpPr>
        <p:spPr>
          <a:xfrm>
            <a:off x="0" y="-1"/>
            <a:ext cx="12204032" cy="6858001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/>
              <a:t>zz</a:t>
            </a:r>
            <a:endParaRPr lang="fr-FR" dirty="0"/>
          </a:p>
        </p:txBody>
      </p:sp>
      <p:sp>
        <p:nvSpPr>
          <p:cNvPr id="2" name="Espace réservé du titre 1"/>
          <p:cNvSpPr>
            <a:spLocks noGrp="1"/>
          </p:cNvSpPr>
          <p:nvPr userDrawn="1">
            <p:ph type="title"/>
          </p:nvPr>
        </p:nvSpPr>
        <p:spPr>
          <a:xfrm>
            <a:off x="1046746" y="1130238"/>
            <a:ext cx="10166685" cy="1078213"/>
          </a:xfrm>
          <a:prstGeom prst="rect">
            <a:avLst/>
          </a:prstGeom>
          <a:effectLst>
            <a:softEdge rad="0"/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 userDrawn="1">
            <p:ph type="body" idx="1"/>
          </p:nvPr>
        </p:nvSpPr>
        <p:spPr>
          <a:xfrm>
            <a:off x="1046746" y="2343389"/>
            <a:ext cx="10166685" cy="38764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 userDrawn="1">
            <p:ph type="dt" sz="half" idx="2"/>
          </p:nvPr>
        </p:nvSpPr>
        <p:spPr>
          <a:xfrm>
            <a:off x="1046746" y="637778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708B00-CCE8-4C4F-BC19-E7C681DEEC72}" type="datetimeFigureOut">
              <a:rPr lang="fr-FR" smtClean="0"/>
              <a:pPr/>
              <a:t>08/07/2022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 userDrawn="1"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 userDrawn="1">
            <p:ph type="sldNum" sz="quarter" idx="4"/>
          </p:nvPr>
        </p:nvSpPr>
        <p:spPr>
          <a:xfrm>
            <a:off x="8470231" y="635476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960596-BF22-42BF-8CDC-B22E2A4529C4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16" name="Image 15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802" y="267812"/>
            <a:ext cx="1916623" cy="710194"/>
          </a:xfrm>
          <a:prstGeom prst="rect">
            <a:avLst/>
          </a:prstGeom>
        </p:spPr>
      </p:pic>
      <p:cxnSp>
        <p:nvCxnSpPr>
          <p:cNvPr id="8" name="Connecteur droit 7"/>
          <p:cNvCxnSpPr/>
          <p:nvPr userDrawn="1"/>
        </p:nvCxnSpPr>
        <p:spPr>
          <a:xfrm>
            <a:off x="2920707" y="461849"/>
            <a:ext cx="0" cy="32211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4" name="Image 13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8979" y="330525"/>
            <a:ext cx="1141934" cy="584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9657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7" r:id="rId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400" u="none" kern="120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00133A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00133A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00133A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rgbClr val="00133A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050" kern="1200">
          <a:solidFill>
            <a:srgbClr val="00133A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sv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svg"/><Relationship Id="rId5" Type="http://schemas.openxmlformats.org/officeDocument/2006/relationships/image" Target="../media/image22.png"/><Relationship Id="rId4" Type="http://schemas.openxmlformats.org/officeDocument/2006/relationships/image" Target="../media/image21.sv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735C5BC-6A18-AE39-4563-6BDAB0CD302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Utiliser Moodle pour les examens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C4FE21A2-A5A9-02A8-5FFC-C6944019422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/>
              <a:t>Christophe </a:t>
            </a:r>
            <a:r>
              <a:rPr lang="fr-FR" dirty="0" err="1"/>
              <a:t>Bordonado</a:t>
            </a:r>
            <a:r>
              <a:rPr lang="fr-FR" dirty="0"/>
              <a:t> et Damien Bouchard</a:t>
            </a:r>
          </a:p>
          <a:p>
            <a:r>
              <a:rPr lang="fr-FR" dirty="0"/>
              <a:t>Vendredi 8 juillet 9h45-10h30</a:t>
            </a:r>
          </a:p>
          <a:p>
            <a:r>
              <a:rPr lang="fr-FR" dirty="0"/>
              <a:t>Amphi </a:t>
            </a:r>
            <a:r>
              <a:rPr lang="fr-FR" dirty="0" err="1"/>
              <a:t>Daure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97041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Université Côte d'Azur - Home | Facebook">
            <a:extLst>
              <a:ext uri="{FF2B5EF4-FFF2-40B4-BE49-F238E27FC236}">
                <a16:creationId xmlns:a16="http://schemas.microsoft.com/office/drawing/2014/main" id="{EF3DA59D-DD14-A080-53EE-E097CE036C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0681" y="335559"/>
            <a:ext cx="1231847" cy="1231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itre 1">
            <a:extLst>
              <a:ext uri="{FF2B5EF4-FFF2-40B4-BE49-F238E27FC236}">
                <a16:creationId xmlns:a16="http://schemas.microsoft.com/office/drawing/2014/main" id="{64BA32F7-AE9C-2C2B-7657-A34C6A5C60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6746" y="1130238"/>
            <a:ext cx="10166685" cy="1078213"/>
          </a:xfrm>
        </p:spPr>
        <p:txBody>
          <a:bodyPr/>
          <a:lstStyle/>
          <a:p>
            <a:r>
              <a:rPr lang="fr-FR" dirty="0"/>
              <a:t>Fonctionnement des CNE</a:t>
            </a:r>
          </a:p>
        </p:txBody>
      </p:sp>
      <p:sp>
        <p:nvSpPr>
          <p:cNvPr id="14" name="Espace réservé du contenu 2">
            <a:extLst>
              <a:ext uri="{FF2B5EF4-FFF2-40B4-BE49-F238E27FC236}">
                <a16:creationId xmlns:a16="http://schemas.microsoft.com/office/drawing/2014/main" id="{CDE0D68E-1A70-ED86-E39A-33ABD847ED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6746" y="2343389"/>
            <a:ext cx="10166685" cy="387643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fr-FR" sz="2368" dirty="0">
              <a:latin typeface="Avenir Next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68A45DEE-8981-3DE8-78E6-E3AC417C709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3155467" y="2343388"/>
            <a:ext cx="5881066" cy="3876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3978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Université Côte d'Azur - Home | Facebook">
            <a:extLst>
              <a:ext uri="{FF2B5EF4-FFF2-40B4-BE49-F238E27FC236}">
                <a16:creationId xmlns:a16="http://schemas.microsoft.com/office/drawing/2014/main" id="{EF3DA59D-DD14-A080-53EE-E097CE036C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0681" y="335559"/>
            <a:ext cx="1231847" cy="1231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itre 1">
            <a:extLst>
              <a:ext uri="{FF2B5EF4-FFF2-40B4-BE49-F238E27FC236}">
                <a16:creationId xmlns:a16="http://schemas.microsoft.com/office/drawing/2014/main" id="{64BA32F7-AE9C-2C2B-7657-A34C6A5C60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6746" y="1130238"/>
            <a:ext cx="10166685" cy="1078213"/>
          </a:xfrm>
        </p:spPr>
        <p:txBody>
          <a:bodyPr/>
          <a:lstStyle/>
          <a:p>
            <a:r>
              <a:rPr lang="fr-FR" dirty="0"/>
              <a:t>Fonctionnement des CNE</a:t>
            </a: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E2108363-EE44-7047-A6DD-E516CA2B51E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/>
        </p:blipFill>
        <p:spPr>
          <a:xfrm>
            <a:off x="3221898" y="2343150"/>
            <a:ext cx="5816466" cy="3876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4509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Université Côte d'Azur - Home | Facebook">
            <a:extLst>
              <a:ext uri="{FF2B5EF4-FFF2-40B4-BE49-F238E27FC236}">
                <a16:creationId xmlns:a16="http://schemas.microsoft.com/office/drawing/2014/main" id="{EF3DA59D-DD14-A080-53EE-E097CE036C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0681" y="335559"/>
            <a:ext cx="1231847" cy="1231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itre 1">
            <a:extLst>
              <a:ext uri="{FF2B5EF4-FFF2-40B4-BE49-F238E27FC236}">
                <a16:creationId xmlns:a16="http://schemas.microsoft.com/office/drawing/2014/main" id="{64BA32F7-AE9C-2C2B-7657-A34C6A5C60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6746" y="1130238"/>
            <a:ext cx="10166685" cy="1078213"/>
          </a:xfrm>
        </p:spPr>
        <p:txBody>
          <a:bodyPr/>
          <a:lstStyle/>
          <a:p>
            <a:r>
              <a:rPr lang="fr-FR" dirty="0"/>
              <a:t>Fonctionnement des CNE</a:t>
            </a:r>
          </a:p>
        </p:txBody>
      </p:sp>
      <p:pic>
        <p:nvPicPr>
          <p:cNvPr id="6" name="Espace réservé du contenu 5">
            <a:extLst>
              <a:ext uri="{FF2B5EF4-FFF2-40B4-BE49-F238E27FC236}">
                <a16:creationId xmlns:a16="http://schemas.microsoft.com/office/drawing/2014/main" id="{6AD472E6-69DF-60E8-596B-1CC01F94F2B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/>
        </p:blipFill>
        <p:spPr>
          <a:xfrm>
            <a:off x="3221898" y="2343150"/>
            <a:ext cx="5816466" cy="3876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2091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Université Côte d'Azur - Home | Facebook">
            <a:extLst>
              <a:ext uri="{FF2B5EF4-FFF2-40B4-BE49-F238E27FC236}">
                <a16:creationId xmlns:a16="http://schemas.microsoft.com/office/drawing/2014/main" id="{EF3DA59D-DD14-A080-53EE-E097CE036C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0681" y="335559"/>
            <a:ext cx="1231847" cy="1231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itre 1">
            <a:extLst>
              <a:ext uri="{FF2B5EF4-FFF2-40B4-BE49-F238E27FC236}">
                <a16:creationId xmlns:a16="http://schemas.microsoft.com/office/drawing/2014/main" id="{64BA32F7-AE9C-2C2B-7657-A34C6A5C60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6746" y="1130238"/>
            <a:ext cx="10166685" cy="1078213"/>
          </a:xfrm>
        </p:spPr>
        <p:txBody>
          <a:bodyPr/>
          <a:lstStyle/>
          <a:p>
            <a:r>
              <a:rPr lang="fr-FR" dirty="0"/>
              <a:t>Fonctionnement des CNE</a:t>
            </a: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995E257A-FD1D-6CF3-1614-C4F4656E221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/>
        </p:blipFill>
        <p:spPr>
          <a:xfrm>
            <a:off x="2501321" y="2301203"/>
            <a:ext cx="2907506" cy="3876675"/>
          </a:xfrm>
          <a:prstGeom prst="rect">
            <a:avLst/>
          </a:prstGeom>
        </p:spPr>
      </p:pic>
      <p:pic>
        <p:nvPicPr>
          <p:cNvPr id="6" name="Image 5" descr="Une image contenant plancher, intérieur, équipement électronique&#10;&#10;Description générée automatiquement">
            <a:extLst>
              <a:ext uri="{FF2B5EF4-FFF2-40B4-BE49-F238E27FC236}">
                <a16:creationId xmlns:a16="http://schemas.microsoft.com/office/drawing/2014/main" id="{DDEE8663-11F0-2D48-1BDE-B049D9D898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83174" y="2301204"/>
            <a:ext cx="2907507" cy="3876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72558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Université Côte d'Azur - Home | Facebook">
            <a:extLst>
              <a:ext uri="{FF2B5EF4-FFF2-40B4-BE49-F238E27FC236}">
                <a16:creationId xmlns:a16="http://schemas.microsoft.com/office/drawing/2014/main" id="{EF3DA59D-DD14-A080-53EE-E097CE036C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0681" y="335559"/>
            <a:ext cx="1231847" cy="1231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itre 1">
            <a:extLst>
              <a:ext uri="{FF2B5EF4-FFF2-40B4-BE49-F238E27FC236}">
                <a16:creationId xmlns:a16="http://schemas.microsoft.com/office/drawing/2014/main" id="{64BA32F7-AE9C-2C2B-7657-A34C6A5C60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6746" y="1130238"/>
            <a:ext cx="10166685" cy="1078213"/>
          </a:xfrm>
        </p:spPr>
        <p:txBody>
          <a:bodyPr/>
          <a:lstStyle/>
          <a:p>
            <a:r>
              <a:rPr lang="fr-FR" dirty="0"/>
              <a:t>Le résultat</a:t>
            </a:r>
          </a:p>
        </p:txBody>
      </p:sp>
      <p:sp>
        <p:nvSpPr>
          <p:cNvPr id="14" name="Espace réservé du contenu 2">
            <a:extLst>
              <a:ext uri="{FF2B5EF4-FFF2-40B4-BE49-F238E27FC236}">
                <a16:creationId xmlns:a16="http://schemas.microsoft.com/office/drawing/2014/main" id="{CDE0D68E-1A70-ED86-E39A-33ABD847ED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6746" y="2343389"/>
            <a:ext cx="10166685" cy="387643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sz="2368" dirty="0">
                <a:latin typeface="Avenir Next"/>
              </a:rPr>
              <a:t>Installation et préparation du matériel : 10 minutes pour 210 postes par jour</a:t>
            </a:r>
          </a:p>
          <a:p>
            <a:pPr marL="0" indent="0" algn="ctr">
              <a:buNone/>
            </a:pPr>
            <a:endParaRPr lang="fr-FR" sz="2368" dirty="0">
              <a:latin typeface="Avenir Next"/>
            </a:endParaRPr>
          </a:p>
          <a:p>
            <a:pPr marL="0" indent="0" algn="ctr">
              <a:buNone/>
            </a:pPr>
            <a:r>
              <a:rPr lang="fr-FR" sz="2368" dirty="0">
                <a:latin typeface="Avenir Next"/>
              </a:rPr>
              <a:t>Accueil des étudiants, attribution du poste et installation : 5 minutes pour 210 étudiants par session </a:t>
            </a:r>
          </a:p>
          <a:p>
            <a:pPr marL="0" indent="0" algn="ctr">
              <a:buNone/>
            </a:pPr>
            <a:endParaRPr lang="fr-FR" sz="2368" dirty="0">
              <a:latin typeface="Avenir Next"/>
            </a:endParaRPr>
          </a:p>
          <a:p>
            <a:pPr marL="0" indent="0" algn="ctr">
              <a:buNone/>
            </a:pPr>
            <a:r>
              <a:rPr lang="fr-FR" sz="2368" dirty="0">
                <a:latin typeface="Avenir Next"/>
              </a:rPr>
              <a:t>Rangement du matériel : 10 minutes pour 210 postes par jour</a:t>
            </a:r>
          </a:p>
          <a:p>
            <a:pPr marL="0" indent="0">
              <a:buNone/>
            </a:pPr>
            <a:endParaRPr lang="fr-FR" sz="2368" dirty="0">
              <a:latin typeface="Avenir Next"/>
            </a:endParaRPr>
          </a:p>
        </p:txBody>
      </p:sp>
    </p:spTree>
    <p:extLst>
      <p:ext uri="{BB962C8B-B14F-4D97-AF65-F5344CB8AC3E}">
        <p14:creationId xmlns:p14="http://schemas.microsoft.com/office/powerpoint/2010/main" val="20351379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Université Côte d'Azur - Home | Facebook">
            <a:extLst>
              <a:ext uri="{FF2B5EF4-FFF2-40B4-BE49-F238E27FC236}">
                <a16:creationId xmlns:a16="http://schemas.microsoft.com/office/drawing/2014/main" id="{EF3DA59D-DD14-A080-53EE-E097CE036C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0681" y="335559"/>
            <a:ext cx="1231847" cy="1231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itre 1">
            <a:extLst>
              <a:ext uri="{FF2B5EF4-FFF2-40B4-BE49-F238E27FC236}">
                <a16:creationId xmlns:a16="http://schemas.microsoft.com/office/drawing/2014/main" id="{64BA32F7-AE9C-2C2B-7657-A34C6A5C60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6746" y="1130238"/>
            <a:ext cx="10166685" cy="1078213"/>
          </a:xfrm>
        </p:spPr>
        <p:txBody>
          <a:bodyPr/>
          <a:lstStyle/>
          <a:p>
            <a:r>
              <a:rPr lang="fr-FR" dirty="0"/>
              <a:t>Mais pour en arriver là.....</a:t>
            </a:r>
          </a:p>
        </p:txBody>
      </p:sp>
      <p:pic>
        <p:nvPicPr>
          <p:cNvPr id="7" name="Image 5" descr="Une image contenant intérieur, fenêtre, plancher, personne&#10;&#10;Description générée automatiquement">
            <a:extLst>
              <a:ext uri="{FF2B5EF4-FFF2-40B4-BE49-F238E27FC236}">
                <a16:creationId xmlns:a16="http://schemas.microsoft.com/office/drawing/2014/main" id="{E9EF6E5C-60D2-5A18-0B57-486B6EDA35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4704" y="1770302"/>
            <a:ext cx="2155149" cy="2732982"/>
          </a:xfrm>
          <a:prstGeom prst="rect">
            <a:avLst/>
          </a:prstGeom>
        </p:spPr>
      </p:pic>
      <p:pic>
        <p:nvPicPr>
          <p:cNvPr id="8" name="Image 6" descr="Une image contenant personne, intérieur, homme, travaillant&#10;&#10;Description générée automatiquement">
            <a:extLst>
              <a:ext uri="{FF2B5EF4-FFF2-40B4-BE49-F238E27FC236}">
                <a16:creationId xmlns:a16="http://schemas.microsoft.com/office/drawing/2014/main" id="{7E7ED752-A158-A4B1-79EF-C6157978F7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2800" y="2031801"/>
            <a:ext cx="2990985" cy="1942657"/>
          </a:xfrm>
          <a:prstGeom prst="rect">
            <a:avLst/>
          </a:prstGeom>
        </p:spPr>
      </p:pic>
      <p:pic>
        <p:nvPicPr>
          <p:cNvPr id="9" name="Image 7" descr="Une image contenant mur, intérieur, homme, personne&#10;&#10;Description générée automatiquement">
            <a:extLst>
              <a:ext uri="{FF2B5EF4-FFF2-40B4-BE49-F238E27FC236}">
                <a16:creationId xmlns:a16="http://schemas.microsoft.com/office/drawing/2014/main" id="{CFD4CEE5-B16A-298B-098A-5741895EC7A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76732" y="1846552"/>
            <a:ext cx="2488449" cy="3316244"/>
          </a:xfrm>
          <a:prstGeom prst="rect">
            <a:avLst/>
          </a:prstGeom>
        </p:spPr>
      </p:pic>
      <p:pic>
        <p:nvPicPr>
          <p:cNvPr id="10" name="Image 9" descr="Une image contenant personne, intérieur, mur, plancher&#10;&#10;Description générée automatiquement">
            <a:extLst>
              <a:ext uri="{FF2B5EF4-FFF2-40B4-BE49-F238E27FC236}">
                <a16:creationId xmlns:a16="http://schemas.microsoft.com/office/drawing/2014/main" id="{88B454A3-C928-785A-8A4F-85D50B213026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-1665" t="12553" r="1665" b="11044"/>
          <a:stretch/>
        </p:blipFill>
        <p:spPr>
          <a:xfrm>
            <a:off x="3828422" y="4135498"/>
            <a:ext cx="2301666" cy="2348030"/>
          </a:xfrm>
          <a:prstGeom prst="rect">
            <a:avLst/>
          </a:prstGeom>
        </p:spPr>
      </p:pic>
      <p:pic>
        <p:nvPicPr>
          <p:cNvPr id="11" name="Image 10" descr="Une image contenant personne, homme, intérieur, portable&#10;&#10;Description générée automatiquement">
            <a:extLst>
              <a:ext uri="{FF2B5EF4-FFF2-40B4-BE49-F238E27FC236}">
                <a16:creationId xmlns:a16="http://schemas.microsoft.com/office/drawing/2014/main" id="{B16C77F6-E6A7-DBC0-29F8-96537A4FEB8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71520" y="4370115"/>
            <a:ext cx="2488449" cy="1878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73746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D3AA843-28D0-2CA4-4582-32BC42CE6B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Et côte Moodle ?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8E8B31F-752F-EA5B-436C-D0A256CC66B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047153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Université Côte d'Azur - Home | Facebook">
            <a:extLst>
              <a:ext uri="{FF2B5EF4-FFF2-40B4-BE49-F238E27FC236}">
                <a16:creationId xmlns:a16="http://schemas.microsoft.com/office/drawing/2014/main" id="{EF3DA59D-DD14-A080-53EE-E097CE036C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0681" y="335559"/>
            <a:ext cx="1231847" cy="1231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itre 1">
            <a:extLst>
              <a:ext uri="{FF2B5EF4-FFF2-40B4-BE49-F238E27FC236}">
                <a16:creationId xmlns:a16="http://schemas.microsoft.com/office/drawing/2014/main" id="{64BA32F7-AE9C-2C2B-7657-A34C6A5C60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6746" y="1130238"/>
            <a:ext cx="10166685" cy="1078213"/>
          </a:xfrm>
        </p:spPr>
        <p:txBody>
          <a:bodyPr/>
          <a:lstStyle/>
          <a:p>
            <a:r>
              <a:rPr lang="pt-BR" dirty="0"/>
              <a:t>Infra ExaNum</a:t>
            </a:r>
          </a:p>
        </p:txBody>
      </p:sp>
      <p:grpSp>
        <p:nvGrpSpPr>
          <p:cNvPr id="19" name="Groupe 18">
            <a:extLst>
              <a:ext uri="{FF2B5EF4-FFF2-40B4-BE49-F238E27FC236}">
                <a16:creationId xmlns:a16="http://schemas.microsoft.com/office/drawing/2014/main" id="{2E6D0F6C-73B2-1EAC-0DF0-77D62636C599}"/>
              </a:ext>
            </a:extLst>
          </p:cNvPr>
          <p:cNvGrpSpPr/>
          <p:nvPr/>
        </p:nvGrpSpPr>
        <p:grpSpPr>
          <a:xfrm>
            <a:off x="2294792" y="2144046"/>
            <a:ext cx="3049349" cy="4237479"/>
            <a:chOff x="459268" y="879857"/>
            <a:chExt cx="2856141" cy="4255672"/>
          </a:xfrm>
        </p:grpSpPr>
        <p:sp>
          <p:nvSpPr>
            <p:cNvPr id="20" name="Processus 3">
              <a:extLst>
                <a:ext uri="{FF2B5EF4-FFF2-40B4-BE49-F238E27FC236}">
                  <a16:creationId xmlns:a16="http://schemas.microsoft.com/office/drawing/2014/main" id="{980115CB-387A-9267-2F39-1F6F6B64D9FB}"/>
                </a:ext>
              </a:extLst>
            </p:cNvPr>
            <p:cNvSpPr/>
            <p:nvPr/>
          </p:nvSpPr>
          <p:spPr>
            <a:xfrm>
              <a:off x="1206795" y="3226814"/>
              <a:ext cx="1361089" cy="1476693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err="1"/>
                <a:t>Load</a:t>
              </a:r>
              <a:r>
                <a:rPr lang="fr-FR"/>
                <a:t> Balancer F5</a:t>
              </a:r>
            </a:p>
          </p:txBody>
        </p:sp>
        <p:sp>
          <p:nvSpPr>
            <p:cNvPr id="21" name="Document 134">
              <a:extLst>
                <a:ext uri="{FF2B5EF4-FFF2-40B4-BE49-F238E27FC236}">
                  <a16:creationId xmlns:a16="http://schemas.microsoft.com/office/drawing/2014/main" id="{E81DBCA5-D395-5411-47F6-8DCED71FF973}"/>
                </a:ext>
              </a:extLst>
            </p:cNvPr>
            <p:cNvSpPr/>
            <p:nvPr/>
          </p:nvSpPr>
          <p:spPr>
            <a:xfrm>
              <a:off x="1372367" y="1825468"/>
              <a:ext cx="1029946" cy="996705"/>
            </a:xfrm>
            <a:prstGeom prst="flowChartDocumen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/>
                <a:t>Portail LMS</a:t>
              </a:r>
            </a:p>
          </p:txBody>
        </p:sp>
        <p:sp>
          <p:nvSpPr>
            <p:cNvPr id="22" name="ZoneTexte 21">
              <a:extLst>
                <a:ext uri="{FF2B5EF4-FFF2-40B4-BE49-F238E27FC236}">
                  <a16:creationId xmlns:a16="http://schemas.microsoft.com/office/drawing/2014/main" id="{501A8A99-FE5E-B6C5-7561-5EBA727DA098}"/>
                </a:ext>
              </a:extLst>
            </p:cNvPr>
            <p:cNvSpPr txBox="1"/>
            <p:nvPr/>
          </p:nvSpPr>
          <p:spPr>
            <a:xfrm>
              <a:off x="1414806" y="879857"/>
              <a:ext cx="945067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2400"/>
                <a:t>🌍</a:t>
              </a:r>
              <a:endParaRPr lang="fr-FR"/>
            </a:p>
            <a:p>
              <a:pPr algn="ctr"/>
              <a:r>
                <a:rPr lang="fr-FR"/>
                <a:t>Internet</a:t>
              </a:r>
            </a:p>
          </p:txBody>
        </p:sp>
        <p:sp>
          <p:nvSpPr>
            <p:cNvPr id="23" name="Parenthèses 22">
              <a:extLst>
                <a:ext uri="{FF2B5EF4-FFF2-40B4-BE49-F238E27FC236}">
                  <a16:creationId xmlns:a16="http://schemas.microsoft.com/office/drawing/2014/main" id="{919570E8-3F02-2B12-BF8A-F83BA4B9A4CA}"/>
                </a:ext>
              </a:extLst>
            </p:cNvPr>
            <p:cNvSpPr/>
            <p:nvPr/>
          </p:nvSpPr>
          <p:spPr>
            <a:xfrm rot="10800000">
              <a:off x="459268" y="1098833"/>
              <a:ext cx="2856141" cy="4036696"/>
            </a:xfrm>
            <a:prstGeom prst="bracketPair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4" name="Parenthèses 23">
            <a:extLst>
              <a:ext uri="{FF2B5EF4-FFF2-40B4-BE49-F238E27FC236}">
                <a16:creationId xmlns:a16="http://schemas.microsoft.com/office/drawing/2014/main" id="{B2BE5928-FC0F-5F35-FF2D-E54F96C217F8}"/>
              </a:ext>
            </a:extLst>
          </p:cNvPr>
          <p:cNvSpPr/>
          <p:nvPr/>
        </p:nvSpPr>
        <p:spPr>
          <a:xfrm rot="10800000">
            <a:off x="6680917" y="2362085"/>
            <a:ext cx="4719722" cy="4019440"/>
          </a:xfrm>
          <a:prstGeom prst="bracketPair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Disque magnétique 7">
            <a:extLst>
              <a:ext uri="{FF2B5EF4-FFF2-40B4-BE49-F238E27FC236}">
                <a16:creationId xmlns:a16="http://schemas.microsoft.com/office/drawing/2014/main" id="{4D36ED2F-BE65-7C5C-43C8-26ED1C5F0D4F}"/>
              </a:ext>
            </a:extLst>
          </p:cNvPr>
          <p:cNvSpPr/>
          <p:nvPr/>
        </p:nvSpPr>
        <p:spPr>
          <a:xfrm>
            <a:off x="9665691" y="3687571"/>
            <a:ext cx="976256" cy="822546"/>
          </a:xfrm>
          <a:prstGeom prst="flowChartMagneticDisk">
            <a:avLst/>
          </a:prstGeom>
          <a:solidFill>
            <a:schemeClr val="accent6">
              <a:lumMod val="75000"/>
            </a:schemeClr>
          </a:solidFill>
          <a:ln w="127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>
                <a:solidFill>
                  <a:schemeClr val="bg1"/>
                </a:solidFill>
              </a:rPr>
              <a:t>BDD PSQL</a:t>
            </a:r>
          </a:p>
        </p:txBody>
      </p:sp>
      <p:cxnSp>
        <p:nvCxnSpPr>
          <p:cNvPr id="26" name="Connecteur droit 25">
            <a:extLst>
              <a:ext uri="{FF2B5EF4-FFF2-40B4-BE49-F238E27FC236}">
                <a16:creationId xmlns:a16="http://schemas.microsoft.com/office/drawing/2014/main" id="{DA631AAB-E507-37EB-AA11-5C03B96F6946}"/>
              </a:ext>
            </a:extLst>
          </p:cNvPr>
          <p:cNvCxnSpPr>
            <a:cxnSpLocks/>
            <a:stCxn id="20" idx="3"/>
            <a:endCxn id="41" idx="1"/>
          </p:cNvCxnSpPr>
          <p:nvPr/>
        </p:nvCxnSpPr>
        <p:spPr>
          <a:xfrm flipV="1">
            <a:off x="4546049" y="5156949"/>
            <a:ext cx="2771652" cy="59211"/>
          </a:xfrm>
          <a:prstGeom prst="line">
            <a:avLst/>
          </a:prstGeom>
          <a:ln w="19050">
            <a:headEnd type="none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26">
            <a:extLst>
              <a:ext uri="{FF2B5EF4-FFF2-40B4-BE49-F238E27FC236}">
                <a16:creationId xmlns:a16="http://schemas.microsoft.com/office/drawing/2014/main" id="{FFA6BD18-4B4A-336C-2EA1-77E92564FC41}"/>
              </a:ext>
            </a:extLst>
          </p:cNvPr>
          <p:cNvCxnSpPr>
            <a:cxnSpLocks/>
            <a:stCxn id="25" idx="2"/>
            <a:endCxn id="41" idx="3"/>
          </p:cNvCxnSpPr>
          <p:nvPr/>
        </p:nvCxnSpPr>
        <p:spPr>
          <a:xfrm flipH="1">
            <a:off x="8549188" y="4098844"/>
            <a:ext cx="1116503" cy="1058105"/>
          </a:xfrm>
          <a:prstGeom prst="line">
            <a:avLst/>
          </a:prstGeom>
          <a:ln w="19050">
            <a:head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27">
            <a:extLst>
              <a:ext uri="{FF2B5EF4-FFF2-40B4-BE49-F238E27FC236}">
                <a16:creationId xmlns:a16="http://schemas.microsoft.com/office/drawing/2014/main" id="{DEB2F37E-388B-794E-828B-684EE225EA25}"/>
              </a:ext>
            </a:extLst>
          </p:cNvPr>
          <p:cNvCxnSpPr>
            <a:cxnSpLocks/>
            <a:stCxn id="31" idx="2"/>
            <a:endCxn id="41" idx="3"/>
          </p:cNvCxnSpPr>
          <p:nvPr/>
        </p:nvCxnSpPr>
        <p:spPr>
          <a:xfrm flipH="1">
            <a:off x="8549188" y="4990580"/>
            <a:ext cx="1116503" cy="166369"/>
          </a:xfrm>
          <a:prstGeom prst="line">
            <a:avLst/>
          </a:prstGeom>
          <a:ln w="19050">
            <a:head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28">
            <a:extLst>
              <a:ext uri="{FF2B5EF4-FFF2-40B4-BE49-F238E27FC236}">
                <a16:creationId xmlns:a16="http://schemas.microsoft.com/office/drawing/2014/main" id="{B989B0B3-DD3C-0E37-CABF-103C566671A3}"/>
              </a:ext>
            </a:extLst>
          </p:cNvPr>
          <p:cNvCxnSpPr>
            <a:cxnSpLocks/>
            <a:stCxn id="32" idx="2"/>
            <a:endCxn id="41" idx="3"/>
          </p:cNvCxnSpPr>
          <p:nvPr/>
        </p:nvCxnSpPr>
        <p:spPr>
          <a:xfrm flipH="1" flipV="1">
            <a:off x="8549188" y="5156949"/>
            <a:ext cx="1116503" cy="603897"/>
          </a:xfrm>
          <a:prstGeom prst="line">
            <a:avLst/>
          </a:prstGeom>
          <a:ln w="19050">
            <a:head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Document 51">
            <a:extLst>
              <a:ext uri="{FF2B5EF4-FFF2-40B4-BE49-F238E27FC236}">
                <a16:creationId xmlns:a16="http://schemas.microsoft.com/office/drawing/2014/main" id="{BEE302C4-F20F-E333-BA7B-41462168201A}"/>
              </a:ext>
            </a:extLst>
          </p:cNvPr>
          <p:cNvSpPr/>
          <p:nvPr/>
        </p:nvSpPr>
        <p:spPr>
          <a:xfrm>
            <a:off x="7188235" y="2465428"/>
            <a:ext cx="1507933" cy="784779"/>
          </a:xfrm>
          <a:prstGeom prst="flowChartDocumen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/>
              <a:t>UCA </a:t>
            </a:r>
          </a:p>
          <a:p>
            <a:pPr algn="ctr"/>
            <a:r>
              <a:rPr lang="fr-FR"/>
              <a:t>Moodle API</a:t>
            </a:r>
          </a:p>
        </p:txBody>
      </p:sp>
      <p:sp>
        <p:nvSpPr>
          <p:cNvPr id="31" name="Disque magnétique 8">
            <a:extLst>
              <a:ext uri="{FF2B5EF4-FFF2-40B4-BE49-F238E27FC236}">
                <a16:creationId xmlns:a16="http://schemas.microsoft.com/office/drawing/2014/main" id="{CC7641B4-A45E-4340-3E30-3B36F71D68EE}"/>
              </a:ext>
            </a:extLst>
          </p:cNvPr>
          <p:cNvSpPr/>
          <p:nvPr/>
        </p:nvSpPr>
        <p:spPr>
          <a:xfrm>
            <a:off x="9665691" y="4685615"/>
            <a:ext cx="976256" cy="609930"/>
          </a:xfrm>
          <a:prstGeom prst="flowChartMagneticDisk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/>
              <a:t>NFS</a:t>
            </a:r>
          </a:p>
        </p:txBody>
      </p:sp>
      <p:sp>
        <p:nvSpPr>
          <p:cNvPr id="32" name="Disque magnétique 9">
            <a:extLst>
              <a:ext uri="{FF2B5EF4-FFF2-40B4-BE49-F238E27FC236}">
                <a16:creationId xmlns:a16="http://schemas.microsoft.com/office/drawing/2014/main" id="{01CDE67D-9332-18B5-6943-61040A5911A8}"/>
              </a:ext>
            </a:extLst>
          </p:cNvPr>
          <p:cNvSpPr/>
          <p:nvPr/>
        </p:nvSpPr>
        <p:spPr>
          <a:xfrm>
            <a:off x="9665691" y="5455881"/>
            <a:ext cx="976256" cy="609930"/>
          </a:xfrm>
          <a:prstGeom prst="flowChartMagneticDisk">
            <a:avLst/>
          </a:prstGeom>
          <a:solidFill>
            <a:schemeClr val="accent4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/>
              <a:t>Redis</a:t>
            </a:r>
          </a:p>
        </p:txBody>
      </p:sp>
      <p:sp>
        <p:nvSpPr>
          <p:cNvPr id="33" name="Multidocument 74">
            <a:extLst>
              <a:ext uri="{FF2B5EF4-FFF2-40B4-BE49-F238E27FC236}">
                <a16:creationId xmlns:a16="http://schemas.microsoft.com/office/drawing/2014/main" id="{F5D6503A-46A2-605E-38AF-F3A47CED3CC0}"/>
              </a:ext>
            </a:extLst>
          </p:cNvPr>
          <p:cNvSpPr/>
          <p:nvPr/>
        </p:nvSpPr>
        <p:spPr>
          <a:xfrm>
            <a:off x="9564119" y="2513094"/>
            <a:ext cx="1172206" cy="683195"/>
          </a:xfrm>
          <a:prstGeom prst="flowChartMultidocumen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>
                <a:solidFill>
                  <a:schemeClr val="tx1"/>
                </a:solidFill>
              </a:rPr>
              <a:t>S.I. UCA</a:t>
            </a:r>
          </a:p>
        </p:txBody>
      </p:sp>
      <p:cxnSp>
        <p:nvCxnSpPr>
          <p:cNvPr id="34" name="Connecteur droit 33">
            <a:extLst>
              <a:ext uri="{FF2B5EF4-FFF2-40B4-BE49-F238E27FC236}">
                <a16:creationId xmlns:a16="http://schemas.microsoft.com/office/drawing/2014/main" id="{DBFA97BE-1E48-F969-03CB-60C1369E6964}"/>
              </a:ext>
            </a:extLst>
          </p:cNvPr>
          <p:cNvCxnSpPr>
            <a:cxnSpLocks/>
            <a:stCxn id="33" idx="1"/>
            <a:endCxn id="30" idx="3"/>
          </p:cNvCxnSpPr>
          <p:nvPr/>
        </p:nvCxnSpPr>
        <p:spPr>
          <a:xfrm flipH="1">
            <a:off x="8696168" y="2854692"/>
            <a:ext cx="867951" cy="3126"/>
          </a:xfrm>
          <a:prstGeom prst="line">
            <a:avLst/>
          </a:prstGeom>
          <a:ln w="190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triangle" w="lg" len="lg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5" name="Processus 78">
            <a:extLst>
              <a:ext uri="{FF2B5EF4-FFF2-40B4-BE49-F238E27FC236}">
                <a16:creationId xmlns:a16="http://schemas.microsoft.com/office/drawing/2014/main" id="{244CB9A3-4A25-9970-A79C-BB5F904673E1}"/>
              </a:ext>
            </a:extLst>
          </p:cNvPr>
          <p:cNvSpPr/>
          <p:nvPr/>
        </p:nvSpPr>
        <p:spPr>
          <a:xfrm>
            <a:off x="7436344" y="3489849"/>
            <a:ext cx="978150" cy="488624"/>
          </a:xfrm>
          <a:prstGeom prst="flowChartProcess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/>
              <a:t>DEV</a:t>
            </a:r>
          </a:p>
        </p:txBody>
      </p:sp>
      <p:cxnSp>
        <p:nvCxnSpPr>
          <p:cNvPr id="36" name="Connecteur droit 35">
            <a:extLst>
              <a:ext uri="{FF2B5EF4-FFF2-40B4-BE49-F238E27FC236}">
                <a16:creationId xmlns:a16="http://schemas.microsoft.com/office/drawing/2014/main" id="{590F74A1-1AD0-D459-39BB-8A09CCF41132}"/>
              </a:ext>
            </a:extLst>
          </p:cNvPr>
          <p:cNvCxnSpPr>
            <a:cxnSpLocks/>
            <a:stCxn id="35" idx="1"/>
            <a:endCxn id="20" idx="3"/>
          </p:cNvCxnSpPr>
          <p:nvPr/>
        </p:nvCxnSpPr>
        <p:spPr>
          <a:xfrm flipH="1">
            <a:off x="4546049" y="3734161"/>
            <a:ext cx="2890295" cy="1481999"/>
          </a:xfrm>
          <a:prstGeom prst="line">
            <a:avLst/>
          </a:prstGeom>
          <a:ln w="19050">
            <a:solidFill>
              <a:srgbClr val="7030A0"/>
            </a:solidFill>
            <a:headEnd type="triangle" w="lg" len="lg"/>
            <a:tailEnd type="none" w="lg" len="lg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</p:cxnSp>
      <p:grpSp>
        <p:nvGrpSpPr>
          <p:cNvPr id="37" name="Groupe 36">
            <a:extLst>
              <a:ext uri="{FF2B5EF4-FFF2-40B4-BE49-F238E27FC236}">
                <a16:creationId xmlns:a16="http://schemas.microsoft.com/office/drawing/2014/main" id="{EEE084D5-0FA6-FB1A-B336-1E78CBCD9D25}"/>
              </a:ext>
            </a:extLst>
          </p:cNvPr>
          <p:cNvGrpSpPr/>
          <p:nvPr/>
        </p:nvGrpSpPr>
        <p:grpSpPr>
          <a:xfrm>
            <a:off x="7317701" y="4220522"/>
            <a:ext cx="1231487" cy="1872854"/>
            <a:chOff x="7237506" y="3083068"/>
            <a:chExt cx="1153459" cy="2630438"/>
          </a:xfrm>
        </p:grpSpPr>
        <p:sp>
          <p:nvSpPr>
            <p:cNvPr id="38" name="Terminaison 4">
              <a:extLst>
                <a:ext uri="{FF2B5EF4-FFF2-40B4-BE49-F238E27FC236}">
                  <a16:creationId xmlns:a16="http://schemas.microsoft.com/office/drawing/2014/main" id="{1C90E868-351C-5E55-FAEF-6898696945D5}"/>
                </a:ext>
              </a:extLst>
            </p:cNvPr>
            <p:cNvSpPr/>
            <p:nvPr/>
          </p:nvSpPr>
          <p:spPr>
            <a:xfrm>
              <a:off x="7357922" y="3232638"/>
              <a:ext cx="931853" cy="612648"/>
            </a:xfrm>
            <a:prstGeom prst="flowChartTermina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/>
                <a:t>WK1</a:t>
              </a:r>
            </a:p>
          </p:txBody>
        </p:sp>
        <p:sp>
          <p:nvSpPr>
            <p:cNvPr id="39" name="Terminaison 5">
              <a:extLst>
                <a:ext uri="{FF2B5EF4-FFF2-40B4-BE49-F238E27FC236}">
                  <a16:creationId xmlns:a16="http://schemas.microsoft.com/office/drawing/2014/main" id="{011659EF-7C16-7380-C2B5-2EFC05113B24}"/>
                </a:ext>
              </a:extLst>
            </p:cNvPr>
            <p:cNvSpPr/>
            <p:nvPr/>
          </p:nvSpPr>
          <p:spPr>
            <a:xfrm>
              <a:off x="7375376" y="4090859"/>
              <a:ext cx="914400" cy="612648"/>
            </a:xfrm>
            <a:prstGeom prst="flowChartTermina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/>
                <a:t>WK2</a:t>
              </a:r>
            </a:p>
          </p:txBody>
        </p:sp>
        <p:sp>
          <p:nvSpPr>
            <p:cNvPr id="40" name="Terminaison 6">
              <a:extLst>
                <a:ext uri="{FF2B5EF4-FFF2-40B4-BE49-F238E27FC236}">
                  <a16:creationId xmlns:a16="http://schemas.microsoft.com/office/drawing/2014/main" id="{B34A3D6E-0356-AFC3-0099-75F3AE9DCA70}"/>
                </a:ext>
              </a:extLst>
            </p:cNvPr>
            <p:cNvSpPr/>
            <p:nvPr/>
          </p:nvSpPr>
          <p:spPr>
            <a:xfrm>
              <a:off x="7375376" y="4951390"/>
              <a:ext cx="914400" cy="612648"/>
            </a:xfrm>
            <a:prstGeom prst="flowChartTermina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/>
                <a:t>WK3</a:t>
              </a: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37E282D8-C39F-BD72-F625-7AEB8E99B7D6}"/>
                </a:ext>
              </a:extLst>
            </p:cNvPr>
            <p:cNvSpPr/>
            <p:nvPr/>
          </p:nvSpPr>
          <p:spPr>
            <a:xfrm>
              <a:off x="7237506" y="3083068"/>
              <a:ext cx="1153459" cy="2630438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cxnSp>
        <p:nvCxnSpPr>
          <p:cNvPr id="42" name="Connecteur droit 41">
            <a:extLst>
              <a:ext uri="{FF2B5EF4-FFF2-40B4-BE49-F238E27FC236}">
                <a16:creationId xmlns:a16="http://schemas.microsoft.com/office/drawing/2014/main" id="{E5CB3835-FF95-4B18-3A88-2D8AC759AB40}"/>
              </a:ext>
            </a:extLst>
          </p:cNvPr>
          <p:cNvCxnSpPr>
            <a:cxnSpLocks/>
            <a:stCxn id="20" idx="3"/>
            <a:endCxn id="30" idx="1"/>
          </p:cNvCxnSpPr>
          <p:nvPr/>
        </p:nvCxnSpPr>
        <p:spPr>
          <a:xfrm flipV="1">
            <a:off x="4546049" y="2857818"/>
            <a:ext cx="2642186" cy="2358342"/>
          </a:xfrm>
          <a:prstGeom prst="line">
            <a:avLst/>
          </a:prstGeom>
          <a:ln w="19050" cap="flat" cmpd="sng" algn="ctr">
            <a:solidFill>
              <a:schemeClr val="accent3"/>
            </a:solidFill>
            <a:prstDash val="solid"/>
            <a:round/>
            <a:headEnd type="triangle" w="lg" len="lg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43" name="Connecteur droit 42">
            <a:extLst>
              <a:ext uri="{FF2B5EF4-FFF2-40B4-BE49-F238E27FC236}">
                <a16:creationId xmlns:a16="http://schemas.microsoft.com/office/drawing/2014/main" id="{F16B2843-C61E-B666-69B8-41600FF2E28B}"/>
              </a:ext>
            </a:extLst>
          </p:cNvPr>
          <p:cNvCxnSpPr>
            <a:cxnSpLocks/>
            <a:stCxn id="25" idx="2"/>
            <a:endCxn id="30" idx="3"/>
          </p:cNvCxnSpPr>
          <p:nvPr/>
        </p:nvCxnSpPr>
        <p:spPr>
          <a:xfrm flipH="1" flipV="1">
            <a:off x="8696168" y="2857818"/>
            <a:ext cx="969523" cy="1241026"/>
          </a:xfrm>
          <a:prstGeom prst="line">
            <a:avLst/>
          </a:prstGeom>
          <a:ln w="19050" cap="flat" cmpd="sng" algn="ctr">
            <a:solidFill>
              <a:schemeClr val="accent3"/>
            </a:solidFill>
            <a:prstDash val="solid"/>
            <a:round/>
            <a:headEnd type="triangle" w="lg" len="lg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44" name="Connecteur droit 43">
            <a:extLst>
              <a:ext uri="{FF2B5EF4-FFF2-40B4-BE49-F238E27FC236}">
                <a16:creationId xmlns:a16="http://schemas.microsoft.com/office/drawing/2014/main" id="{340DF6E1-FF2E-E2B3-F2BE-E9EF83F96265}"/>
              </a:ext>
            </a:extLst>
          </p:cNvPr>
          <p:cNvCxnSpPr>
            <a:cxnSpLocks/>
            <a:stCxn id="31" idx="2"/>
            <a:endCxn id="30" idx="3"/>
          </p:cNvCxnSpPr>
          <p:nvPr/>
        </p:nvCxnSpPr>
        <p:spPr>
          <a:xfrm flipH="1" flipV="1">
            <a:off x="8696168" y="2857818"/>
            <a:ext cx="969523" cy="2132762"/>
          </a:xfrm>
          <a:prstGeom prst="line">
            <a:avLst/>
          </a:prstGeom>
          <a:ln w="19050" cap="flat" cmpd="sng" algn="ctr">
            <a:solidFill>
              <a:schemeClr val="accent3"/>
            </a:solidFill>
            <a:prstDash val="solid"/>
            <a:round/>
            <a:headEnd type="triangle" w="lg" len="lg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45" name="Graphique 44" descr="Utilisateurs contour">
            <a:extLst>
              <a:ext uri="{FF2B5EF4-FFF2-40B4-BE49-F238E27FC236}">
                <a16:creationId xmlns:a16="http://schemas.microsoft.com/office/drawing/2014/main" id="{72884316-3B81-46F6-4BF5-3880A4C1B3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33389" y="2973991"/>
            <a:ext cx="976256" cy="976256"/>
          </a:xfrm>
          <a:prstGeom prst="rect">
            <a:avLst/>
          </a:prstGeom>
        </p:spPr>
      </p:pic>
      <p:pic>
        <p:nvPicPr>
          <p:cNvPr id="46" name="Graphique 45" descr="Internet contour">
            <a:extLst>
              <a:ext uri="{FF2B5EF4-FFF2-40B4-BE49-F238E27FC236}">
                <a16:creationId xmlns:a16="http://schemas.microsoft.com/office/drawing/2014/main" id="{91547204-22E6-D581-D019-938CBF6D9F3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43367" y="3785236"/>
            <a:ext cx="806095" cy="806095"/>
          </a:xfrm>
          <a:prstGeom prst="rect">
            <a:avLst/>
          </a:prstGeom>
        </p:spPr>
      </p:pic>
      <p:pic>
        <p:nvPicPr>
          <p:cNvPr id="47" name="Graphique 46" descr="Smartphone contour">
            <a:extLst>
              <a:ext uri="{FF2B5EF4-FFF2-40B4-BE49-F238E27FC236}">
                <a16:creationId xmlns:a16="http://schemas.microsoft.com/office/drawing/2014/main" id="{15C275F7-9E28-87A3-98EE-DF0E031200B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10800000">
            <a:off x="1557413" y="3914587"/>
            <a:ext cx="562808" cy="562808"/>
          </a:xfrm>
          <a:prstGeom prst="rect">
            <a:avLst/>
          </a:prstGeom>
        </p:spPr>
      </p:pic>
      <p:cxnSp>
        <p:nvCxnSpPr>
          <p:cNvPr id="48" name="Connecteur droit 47">
            <a:extLst>
              <a:ext uri="{FF2B5EF4-FFF2-40B4-BE49-F238E27FC236}">
                <a16:creationId xmlns:a16="http://schemas.microsoft.com/office/drawing/2014/main" id="{770601D0-B2B7-D93F-21AA-5BC455EE9201}"/>
              </a:ext>
            </a:extLst>
          </p:cNvPr>
          <p:cNvCxnSpPr>
            <a:cxnSpLocks/>
            <a:endCxn id="21" idx="1"/>
          </p:cNvCxnSpPr>
          <p:nvPr/>
        </p:nvCxnSpPr>
        <p:spPr>
          <a:xfrm flipV="1">
            <a:off x="2043137" y="3581837"/>
            <a:ext cx="1226522" cy="223383"/>
          </a:xfrm>
          <a:prstGeom prst="line">
            <a:avLst/>
          </a:prstGeom>
          <a:ln w="19050">
            <a:prstDash val="solid"/>
            <a:headEnd type="none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necteur droit 48">
            <a:extLst>
              <a:ext uri="{FF2B5EF4-FFF2-40B4-BE49-F238E27FC236}">
                <a16:creationId xmlns:a16="http://schemas.microsoft.com/office/drawing/2014/main" id="{E2012658-9580-D257-B494-ABF1DF0B1683}"/>
              </a:ext>
            </a:extLst>
          </p:cNvPr>
          <p:cNvCxnSpPr>
            <a:cxnSpLocks/>
            <a:endCxn id="20" idx="1"/>
          </p:cNvCxnSpPr>
          <p:nvPr/>
        </p:nvCxnSpPr>
        <p:spPr>
          <a:xfrm>
            <a:off x="2044910" y="3805220"/>
            <a:ext cx="1047977" cy="1410940"/>
          </a:xfrm>
          <a:prstGeom prst="line">
            <a:avLst/>
          </a:prstGeom>
          <a:ln w="19050">
            <a:prstDash val="solid"/>
            <a:headEnd type="none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necteur droit 49">
            <a:extLst>
              <a:ext uri="{FF2B5EF4-FFF2-40B4-BE49-F238E27FC236}">
                <a16:creationId xmlns:a16="http://schemas.microsoft.com/office/drawing/2014/main" id="{BFECCAD9-20AB-91A9-67D1-A0FDB397D1BB}"/>
              </a:ext>
            </a:extLst>
          </p:cNvPr>
          <p:cNvCxnSpPr>
            <a:cxnSpLocks/>
          </p:cNvCxnSpPr>
          <p:nvPr/>
        </p:nvCxnSpPr>
        <p:spPr>
          <a:xfrm>
            <a:off x="3823532" y="4006784"/>
            <a:ext cx="0" cy="470611"/>
          </a:xfrm>
          <a:prstGeom prst="line">
            <a:avLst/>
          </a:prstGeom>
          <a:ln w="19050">
            <a:prstDash val="solid"/>
            <a:headEnd type="none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necteur droit 50">
            <a:extLst>
              <a:ext uri="{FF2B5EF4-FFF2-40B4-BE49-F238E27FC236}">
                <a16:creationId xmlns:a16="http://schemas.microsoft.com/office/drawing/2014/main" id="{586DA494-6E3B-3962-1E77-E28F6BDB46B4}"/>
              </a:ext>
            </a:extLst>
          </p:cNvPr>
          <p:cNvCxnSpPr>
            <a:cxnSpLocks/>
          </p:cNvCxnSpPr>
          <p:nvPr/>
        </p:nvCxnSpPr>
        <p:spPr>
          <a:xfrm flipH="1" flipV="1">
            <a:off x="8357696" y="3744986"/>
            <a:ext cx="1313173" cy="363939"/>
          </a:xfrm>
          <a:prstGeom prst="line">
            <a:avLst/>
          </a:prstGeom>
          <a:ln w="19050">
            <a:solidFill>
              <a:srgbClr val="7030A0"/>
            </a:solidFill>
            <a:headEnd type="triangle" w="lg" len="lg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</p:cxnSp>
      <p:sp>
        <p:nvSpPr>
          <p:cNvPr id="52" name="ZoneTexte 51">
            <a:extLst>
              <a:ext uri="{FF2B5EF4-FFF2-40B4-BE49-F238E27FC236}">
                <a16:creationId xmlns:a16="http://schemas.microsoft.com/office/drawing/2014/main" id="{5F9CB0A9-3F45-DDB5-A119-73EA7816C6F3}"/>
              </a:ext>
            </a:extLst>
          </p:cNvPr>
          <p:cNvSpPr txBox="1"/>
          <p:nvPr/>
        </p:nvSpPr>
        <p:spPr>
          <a:xfrm>
            <a:off x="7424118" y="6208388"/>
            <a:ext cx="18448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chemeClr val="accent1"/>
                </a:solidFill>
              </a:rPr>
              <a:t>Instances Moodle</a:t>
            </a:r>
          </a:p>
        </p:txBody>
      </p:sp>
    </p:spTree>
    <p:extLst>
      <p:ext uri="{BB962C8B-B14F-4D97-AF65-F5344CB8AC3E}">
        <p14:creationId xmlns:p14="http://schemas.microsoft.com/office/powerpoint/2010/main" val="32565058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Université Côte d'Azur - Home | Facebook">
            <a:extLst>
              <a:ext uri="{FF2B5EF4-FFF2-40B4-BE49-F238E27FC236}">
                <a16:creationId xmlns:a16="http://schemas.microsoft.com/office/drawing/2014/main" id="{EF3DA59D-DD14-A080-53EE-E097CE036C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0681" y="335559"/>
            <a:ext cx="1231847" cy="1231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itre 1">
            <a:extLst>
              <a:ext uri="{FF2B5EF4-FFF2-40B4-BE49-F238E27FC236}">
                <a16:creationId xmlns:a16="http://schemas.microsoft.com/office/drawing/2014/main" id="{64BA32F7-AE9C-2C2B-7657-A34C6A5C60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6746" y="1130238"/>
            <a:ext cx="10166685" cy="1078213"/>
          </a:xfrm>
        </p:spPr>
        <p:txBody>
          <a:bodyPr/>
          <a:lstStyle/>
          <a:p>
            <a:r>
              <a:rPr lang="fr-FR" dirty="0"/>
              <a:t>Moodle : Les serveurs</a:t>
            </a:r>
          </a:p>
        </p:txBody>
      </p:sp>
      <p:sp>
        <p:nvSpPr>
          <p:cNvPr id="14" name="Espace réservé du contenu 2">
            <a:extLst>
              <a:ext uri="{FF2B5EF4-FFF2-40B4-BE49-F238E27FC236}">
                <a16:creationId xmlns:a16="http://schemas.microsoft.com/office/drawing/2014/main" id="{CDE0D68E-1A70-ED86-E39A-33ABD847ED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6746" y="2208450"/>
            <a:ext cx="4758436" cy="387643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fr-FR" sz="2368" dirty="0">
                <a:latin typeface="Avenir Next"/>
              </a:rPr>
              <a:t>3 instances (</a:t>
            </a:r>
            <a:r>
              <a:rPr lang="fr-FR" sz="2368" dirty="0" err="1">
                <a:latin typeface="Avenir Next"/>
              </a:rPr>
              <a:t>wk</a:t>
            </a:r>
            <a:r>
              <a:rPr lang="fr-FR" sz="2368" dirty="0">
                <a:latin typeface="Avenir Next"/>
              </a:rPr>
              <a:t>) :</a:t>
            </a:r>
          </a:p>
          <a:p>
            <a:pPr marL="0" indent="0">
              <a:buNone/>
            </a:pPr>
            <a:r>
              <a:rPr lang="fr-FR" sz="2368" dirty="0">
                <a:latin typeface="Avenir Next"/>
              </a:rPr>
              <a:t>8 </a:t>
            </a:r>
            <a:r>
              <a:rPr lang="fr-FR" sz="2368" dirty="0" err="1">
                <a:latin typeface="Avenir Next"/>
              </a:rPr>
              <a:t>vCPU</a:t>
            </a:r>
            <a:r>
              <a:rPr lang="fr-FR" sz="2368" dirty="0">
                <a:latin typeface="Avenir Next"/>
              </a:rPr>
              <a:t> @ 3.00GHz</a:t>
            </a:r>
          </a:p>
          <a:p>
            <a:pPr marL="0" indent="0">
              <a:buNone/>
            </a:pPr>
            <a:r>
              <a:rPr lang="fr-FR" sz="2368" dirty="0">
                <a:latin typeface="Avenir Next"/>
              </a:rPr>
              <a:t>16 Go RAM</a:t>
            </a:r>
          </a:p>
          <a:p>
            <a:pPr marL="0" indent="0">
              <a:buNone/>
            </a:pPr>
            <a:r>
              <a:rPr lang="fr-FR" sz="2368" dirty="0">
                <a:latin typeface="Avenir Next"/>
              </a:rPr>
              <a:t>100 Go </a:t>
            </a:r>
            <a:r>
              <a:rPr lang="fr-FR" sz="2368" dirty="0" err="1">
                <a:latin typeface="Avenir Next"/>
              </a:rPr>
              <a:t>disk</a:t>
            </a:r>
            <a:endParaRPr lang="fr-FR" sz="2368" dirty="0">
              <a:latin typeface="Avenir Next"/>
            </a:endParaRPr>
          </a:p>
          <a:p>
            <a:pPr marL="0" indent="0">
              <a:buNone/>
            </a:pPr>
            <a:endParaRPr lang="fr-FR" sz="2368" dirty="0">
              <a:latin typeface="Avenir Next"/>
            </a:endParaRPr>
          </a:p>
          <a:p>
            <a:pPr marL="0" indent="0">
              <a:buNone/>
            </a:pPr>
            <a:r>
              <a:rPr lang="fr-FR" sz="2368" dirty="0">
                <a:latin typeface="Avenir Next"/>
              </a:rPr>
              <a:t>BDD PSQL :</a:t>
            </a:r>
          </a:p>
          <a:p>
            <a:pPr marL="0" indent="0">
              <a:buNone/>
            </a:pPr>
            <a:r>
              <a:rPr lang="fr-FR" sz="2368" dirty="0">
                <a:latin typeface="Avenir Next"/>
              </a:rPr>
              <a:t>10 </a:t>
            </a:r>
            <a:r>
              <a:rPr lang="fr-FR" sz="2368" dirty="0" err="1">
                <a:latin typeface="Avenir Next"/>
              </a:rPr>
              <a:t>vCPU</a:t>
            </a:r>
            <a:r>
              <a:rPr lang="fr-FR" sz="2368" dirty="0">
                <a:latin typeface="Avenir Next"/>
              </a:rPr>
              <a:t> @ 3.00GHz</a:t>
            </a:r>
          </a:p>
          <a:p>
            <a:pPr marL="0" indent="0">
              <a:buNone/>
            </a:pPr>
            <a:r>
              <a:rPr lang="fr-FR" sz="2368" dirty="0">
                <a:latin typeface="Avenir Next"/>
              </a:rPr>
              <a:t>10 Go RAM</a:t>
            </a:r>
          </a:p>
          <a:p>
            <a:pPr marL="0" indent="0">
              <a:buNone/>
            </a:pPr>
            <a:r>
              <a:rPr lang="fr-FR" sz="2368" dirty="0">
                <a:latin typeface="Avenir Next"/>
              </a:rPr>
              <a:t>500 Go </a:t>
            </a:r>
            <a:r>
              <a:rPr lang="fr-FR" sz="2368" dirty="0" err="1">
                <a:latin typeface="Avenir Next"/>
              </a:rPr>
              <a:t>disk</a:t>
            </a:r>
            <a:endParaRPr lang="fr-FR" sz="2368" dirty="0">
              <a:latin typeface="Avenir Next"/>
            </a:endParaRPr>
          </a:p>
          <a:p>
            <a:pPr marL="0" indent="0">
              <a:buNone/>
            </a:pPr>
            <a:endParaRPr lang="fr-FR" sz="2368" dirty="0">
              <a:latin typeface="Avenir Next"/>
            </a:endParaRPr>
          </a:p>
          <a:p>
            <a:pPr marL="0" indent="0">
              <a:buNone/>
            </a:pPr>
            <a:endParaRPr lang="fr-FR" sz="2368" dirty="0">
              <a:latin typeface="Avenir Next"/>
            </a:endParaRPr>
          </a:p>
        </p:txBody>
      </p:sp>
      <p:sp>
        <p:nvSpPr>
          <p:cNvPr id="5" name="Espace réservé du contenu 2">
            <a:extLst>
              <a:ext uri="{FF2B5EF4-FFF2-40B4-BE49-F238E27FC236}">
                <a16:creationId xmlns:a16="http://schemas.microsoft.com/office/drawing/2014/main" id="{DC47D88B-B426-BD41-4B39-09B02C034BFC}"/>
              </a:ext>
            </a:extLst>
          </p:cNvPr>
          <p:cNvSpPr txBox="1">
            <a:spLocks/>
          </p:cNvSpPr>
          <p:nvPr/>
        </p:nvSpPr>
        <p:spPr>
          <a:xfrm>
            <a:off x="7796168" y="2208449"/>
            <a:ext cx="4758436" cy="387643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133A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00133A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00133A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rgbClr val="00133A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rgbClr val="00133A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FR" sz="2368" dirty="0">
                <a:latin typeface="Avenir Next"/>
              </a:rPr>
              <a:t>UCA Moodle API (script maison)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FR" sz="2368" dirty="0">
                <a:latin typeface="Avenir Next"/>
              </a:rPr>
              <a:t>1 </a:t>
            </a:r>
            <a:r>
              <a:rPr lang="fr-FR" sz="2368" dirty="0" err="1">
                <a:latin typeface="Avenir Next"/>
              </a:rPr>
              <a:t>vCPU</a:t>
            </a:r>
            <a:endParaRPr lang="fr-FR" sz="2368" dirty="0">
              <a:latin typeface="Avenir Next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fr-FR" sz="2368" dirty="0">
                <a:latin typeface="Avenir Next"/>
              </a:rPr>
              <a:t>3 Go RAM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FR" sz="2368" dirty="0">
                <a:latin typeface="Avenir Next"/>
              </a:rPr>
              <a:t>40 Go HDD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fr-FR" sz="2368" dirty="0">
              <a:latin typeface="Avenir Next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fr-FR" sz="2368" dirty="0">
              <a:latin typeface="Avenir Next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fr-FR" sz="2368" dirty="0">
                <a:latin typeface="Avenir Next"/>
              </a:rPr>
              <a:t>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FR" sz="2368" dirty="0">
                <a:latin typeface="Avenir Next"/>
              </a:rPr>
              <a:t>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FR" sz="2368" dirty="0">
                <a:latin typeface="Avenir Next"/>
              </a:rPr>
              <a:t>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fr-FR" sz="2368" dirty="0">
              <a:latin typeface="Avenir Next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fr-FR" sz="2368" dirty="0">
              <a:latin typeface="Avenir Next"/>
            </a:endParaRPr>
          </a:p>
        </p:txBody>
      </p:sp>
      <p:sp>
        <p:nvSpPr>
          <p:cNvPr id="6" name="Espace réservé du contenu 2">
            <a:extLst>
              <a:ext uri="{FF2B5EF4-FFF2-40B4-BE49-F238E27FC236}">
                <a16:creationId xmlns:a16="http://schemas.microsoft.com/office/drawing/2014/main" id="{04D87940-4A82-801D-E830-F90CBFF97A26}"/>
              </a:ext>
            </a:extLst>
          </p:cNvPr>
          <p:cNvSpPr txBox="1">
            <a:spLocks/>
          </p:cNvSpPr>
          <p:nvPr/>
        </p:nvSpPr>
        <p:spPr>
          <a:xfrm>
            <a:off x="4421456" y="2208451"/>
            <a:ext cx="4823211" cy="3957457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133A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00133A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00133A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rgbClr val="00133A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rgbClr val="00133A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FR" sz="2200" dirty="0">
                <a:latin typeface="Avenir Next"/>
              </a:rPr>
              <a:t>NFS :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FR" sz="2200" dirty="0">
                <a:latin typeface="Avenir Next"/>
              </a:rPr>
              <a:t>8 </a:t>
            </a:r>
            <a:r>
              <a:rPr lang="fr-FR" sz="2200" dirty="0" err="1">
                <a:latin typeface="Avenir Next"/>
              </a:rPr>
              <a:t>vCPU</a:t>
            </a:r>
            <a:r>
              <a:rPr lang="fr-FR" sz="2200" dirty="0">
                <a:latin typeface="Avenir Next"/>
              </a:rPr>
              <a:t> @ 3.00GHz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FR" sz="2200" dirty="0">
                <a:latin typeface="Avenir Next"/>
              </a:rPr>
              <a:t>10 Go RAM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FR" sz="2200" dirty="0">
                <a:latin typeface="Avenir Next"/>
              </a:rPr>
              <a:t>2To </a:t>
            </a:r>
            <a:r>
              <a:rPr lang="fr-FR" sz="2200" dirty="0" err="1">
                <a:latin typeface="Avenir Next"/>
              </a:rPr>
              <a:t>disk</a:t>
            </a:r>
            <a:endParaRPr lang="fr-FR" sz="2200" dirty="0">
              <a:latin typeface="Avenir Next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fr-FR" sz="2200" dirty="0">
              <a:latin typeface="Avenir Next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fr-FR" sz="2200" dirty="0">
                <a:latin typeface="Avenir Next"/>
              </a:rPr>
              <a:t>REDIS :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FR" sz="2200" dirty="0">
                <a:latin typeface="Avenir Next"/>
              </a:rPr>
              <a:t>4 </a:t>
            </a:r>
            <a:r>
              <a:rPr lang="fr-FR" sz="2200" dirty="0" err="1">
                <a:latin typeface="Avenir Next"/>
              </a:rPr>
              <a:t>vCPU</a:t>
            </a:r>
            <a:endParaRPr lang="fr-FR" sz="2200" dirty="0">
              <a:latin typeface="Avenir Next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fr-FR" sz="2200" dirty="0">
                <a:latin typeface="Avenir Next"/>
              </a:rPr>
              <a:t>4 Go de RAM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FR" sz="2200" dirty="0">
                <a:latin typeface="Avenir Next"/>
              </a:rPr>
              <a:t>30 Go </a:t>
            </a:r>
            <a:r>
              <a:rPr lang="fr-FR" sz="2200" dirty="0" err="1">
                <a:latin typeface="Avenir Next"/>
              </a:rPr>
              <a:t>disk</a:t>
            </a:r>
            <a:r>
              <a:rPr lang="fr-FR" sz="2200" dirty="0">
                <a:latin typeface="Avenir Next"/>
              </a:rPr>
              <a:t> (21% </a:t>
            </a:r>
            <a:r>
              <a:rPr lang="fr-FR" sz="2200" dirty="0" err="1">
                <a:latin typeface="Avenir Next"/>
              </a:rPr>
              <a:t>util</a:t>
            </a:r>
            <a:r>
              <a:rPr lang="fr-FR" sz="2200" dirty="0">
                <a:latin typeface="Avenir Next"/>
              </a:rPr>
              <a:t>, en cache : 2 Go)</a:t>
            </a:r>
          </a:p>
        </p:txBody>
      </p:sp>
    </p:spTree>
    <p:extLst>
      <p:ext uri="{BB962C8B-B14F-4D97-AF65-F5344CB8AC3E}">
        <p14:creationId xmlns:p14="http://schemas.microsoft.com/office/powerpoint/2010/main" val="5461302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Université Côte d'Azur - Home | Facebook">
            <a:extLst>
              <a:ext uri="{FF2B5EF4-FFF2-40B4-BE49-F238E27FC236}">
                <a16:creationId xmlns:a16="http://schemas.microsoft.com/office/drawing/2014/main" id="{EF3DA59D-DD14-A080-53EE-E097CE036C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0681" y="335559"/>
            <a:ext cx="1231847" cy="1231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itre 1">
            <a:extLst>
              <a:ext uri="{FF2B5EF4-FFF2-40B4-BE49-F238E27FC236}">
                <a16:creationId xmlns:a16="http://schemas.microsoft.com/office/drawing/2014/main" id="{64BA32F7-AE9C-2C2B-7657-A34C6A5C60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6746" y="1130238"/>
            <a:ext cx="10166685" cy="1078213"/>
          </a:xfrm>
        </p:spPr>
        <p:txBody>
          <a:bodyPr/>
          <a:lstStyle/>
          <a:p>
            <a:r>
              <a:rPr lang="fr-FR" dirty="0"/>
              <a:t>Moodle : Configuration</a:t>
            </a:r>
          </a:p>
        </p:txBody>
      </p:sp>
      <p:sp>
        <p:nvSpPr>
          <p:cNvPr id="14" name="Espace réservé du contenu 2">
            <a:extLst>
              <a:ext uri="{FF2B5EF4-FFF2-40B4-BE49-F238E27FC236}">
                <a16:creationId xmlns:a16="http://schemas.microsoft.com/office/drawing/2014/main" id="{CDE0D68E-1A70-ED86-E39A-33ABD847ED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6746" y="2343389"/>
            <a:ext cx="10166685" cy="387643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368" dirty="0">
                <a:latin typeface="Avenir Next"/>
              </a:rPr>
              <a:t>Pas de messagerie instantanée</a:t>
            </a:r>
          </a:p>
          <a:p>
            <a:pPr marL="0" indent="0">
              <a:buNone/>
            </a:pPr>
            <a:r>
              <a:rPr lang="fr-FR" sz="2368" dirty="0">
                <a:latin typeface="Avenir Next"/>
              </a:rPr>
              <a:t>Pas de création libre des cours</a:t>
            </a:r>
          </a:p>
          <a:p>
            <a:pPr marL="0" indent="0">
              <a:buNone/>
            </a:pPr>
            <a:r>
              <a:rPr lang="fr-FR" sz="2368" dirty="0">
                <a:latin typeface="Avenir Next"/>
              </a:rPr>
              <a:t>Synchronisation journalière des étudiants par cohorte</a:t>
            </a:r>
          </a:p>
          <a:p>
            <a:pPr marL="0" indent="0">
              <a:buNone/>
            </a:pPr>
            <a:r>
              <a:rPr lang="fr-FR" sz="2368" dirty="0">
                <a:latin typeface="Avenir Next"/>
              </a:rPr>
              <a:t>Limitation des activités utilisables</a:t>
            </a:r>
          </a:p>
          <a:p>
            <a:pPr marL="0" indent="0">
              <a:buNone/>
            </a:pPr>
            <a:r>
              <a:rPr lang="fr-FR" sz="2368" dirty="0">
                <a:latin typeface="Avenir Next"/>
              </a:rPr>
              <a:t>Aux seules activités d’évaluations Test et Devoir</a:t>
            </a:r>
          </a:p>
          <a:p>
            <a:pPr marL="0" indent="0">
              <a:buNone/>
            </a:pPr>
            <a:r>
              <a:rPr lang="fr-FR" sz="2368" dirty="0">
                <a:latin typeface="Avenir Next"/>
              </a:rPr>
              <a:t>Aux activités et ressources utilitaires Étiquette, Choix de groupes et forum</a:t>
            </a:r>
          </a:p>
          <a:p>
            <a:pPr marL="0" indent="0">
              <a:buNone/>
            </a:pPr>
            <a:r>
              <a:rPr lang="fr-FR" sz="2368" dirty="0">
                <a:latin typeface="Avenir Next"/>
              </a:rPr>
              <a:t>Préréglages des cours et de ces activités</a:t>
            </a:r>
          </a:p>
          <a:p>
            <a:pPr marL="0" indent="0">
              <a:buNone/>
            </a:pPr>
            <a:endParaRPr lang="fr-FR" sz="2368" dirty="0">
              <a:latin typeface="Avenir Next"/>
            </a:endParaRPr>
          </a:p>
        </p:txBody>
      </p:sp>
    </p:spTree>
    <p:extLst>
      <p:ext uri="{BB962C8B-B14F-4D97-AF65-F5344CB8AC3E}">
        <p14:creationId xmlns:p14="http://schemas.microsoft.com/office/powerpoint/2010/main" val="27363321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052A4EA-56B2-D75C-D595-B538D36645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2657" y="5166998"/>
            <a:ext cx="10166685" cy="97865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sz="3200" dirty="0"/>
              <a:t>Q / R </a:t>
            </a:r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3950248F-49B3-9472-F655-E4555FAA74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Déroulé</a:t>
            </a:r>
            <a:endParaRPr lang="fr-FR" sz="4000" dirty="0"/>
          </a:p>
        </p:txBody>
      </p:sp>
      <p:pic>
        <p:nvPicPr>
          <p:cNvPr id="1026" name="Picture 2" descr="Université Côte d'Azur - Home | Facebook">
            <a:extLst>
              <a:ext uri="{FF2B5EF4-FFF2-40B4-BE49-F238E27FC236}">
                <a16:creationId xmlns:a16="http://schemas.microsoft.com/office/drawing/2014/main" id="{855C4327-D549-E09F-6C35-DAAC5866A4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8644" y="2343389"/>
            <a:ext cx="2688671" cy="2688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Flèche : double flèche horizontale 5">
            <a:extLst>
              <a:ext uri="{FF2B5EF4-FFF2-40B4-BE49-F238E27FC236}">
                <a16:creationId xmlns:a16="http://schemas.microsoft.com/office/drawing/2014/main" id="{7195E43B-9157-2D4C-09A6-B93051D63380}"/>
              </a:ext>
            </a:extLst>
          </p:cNvPr>
          <p:cNvSpPr/>
          <p:nvPr/>
        </p:nvSpPr>
        <p:spPr>
          <a:xfrm>
            <a:off x="5215688" y="3687724"/>
            <a:ext cx="1828800" cy="394282"/>
          </a:xfrm>
          <a:prstGeom prst="left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F0844B9A-2985-8BAD-8EE4-D310F01ABBC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2861" y="2947833"/>
            <a:ext cx="3537504" cy="1874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5408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Université Côte d'Azur - Home | Facebook">
            <a:extLst>
              <a:ext uri="{FF2B5EF4-FFF2-40B4-BE49-F238E27FC236}">
                <a16:creationId xmlns:a16="http://schemas.microsoft.com/office/drawing/2014/main" id="{EF3DA59D-DD14-A080-53EE-E097CE036C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0681" y="335559"/>
            <a:ext cx="1231847" cy="1231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itre 1">
            <a:extLst>
              <a:ext uri="{FF2B5EF4-FFF2-40B4-BE49-F238E27FC236}">
                <a16:creationId xmlns:a16="http://schemas.microsoft.com/office/drawing/2014/main" id="{64BA32F7-AE9C-2C2B-7657-A34C6A5C60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6746" y="1130238"/>
            <a:ext cx="10166685" cy="1078213"/>
          </a:xfrm>
        </p:spPr>
        <p:txBody>
          <a:bodyPr/>
          <a:lstStyle/>
          <a:p>
            <a:r>
              <a:rPr lang="fr-FR" dirty="0"/>
              <a:t>Moodle : Configuration activité « test »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9B3A362F-96F0-D544-161D-23EACB2121C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2999626" y="2343944"/>
            <a:ext cx="6192748" cy="3875880"/>
          </a:xfrm>
          <a:prstGeom prst="rect">
            <a:avLst/>
          </a:prstGeom>
        </p:spPr>
      </p:pic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6EAF545-6732-31C1-EA84-AB2ED719ED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255860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Université Côte d'Azur - Home | Facebook">
            <a:extLst>
              <a:ext uri="{FF2B5EF4-FFF2-40B4-BE49-F238E27FC236}">
                <a16:creationId xmlns:a16="http://schemas.microsoft.com/office/drawing/2014/main" id="{EF3DA59D-DD14-A080-53EE-E097CE036C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0681" y="335559"/>
            <a:ext cx="1231847" cy="1231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itre 1">
            <a:extLst>
              <a:ext uri="{FF2B5EF4-FFF2-40B4-BE49-F238E27FC236}">
                <a16:creationId xmlns:a16="http://schemas.microsoft.com/office/drawing/2014/main" id="{64BA32F7-AE9C-2C2B-7657-A34C6A5C60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6746" y="1130238"/>
            <a:ext cx="10166685" cy="1078213"/>
          </a:xfrm>
        </p:spPr>
        <p:txBody>
          <a:bodyPr/>
          <a:lstStyle/>
          <a:p>
            <a:r>
              <a:rPr lang="fr-FR" dirty="0"/>
              <a:t>Moodle : Configuration activité « test »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9B3A362F-96F0-D544-161D-23EACB2121C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2999626" y="2343944"/>
            <a:ext cx="6192748" cy="3875880"/>
          </a:xfrm>
          <a:prstGeom prst="rect">
            <a:avLst/>
          </a:prstGeom>
        </p:spPr>
      </p:pic>
      <p:pic>
        <p:nvPicPr>
          <p:cNvPr id="7" name="Espace réservé du contenu 6">
            <a:extLst>
              <a:ext uri="{FF2B5EF4-FFF2-40B4-BE49-F238E27FC236}">
                <a16:creationId xmlns:a16="http://schemas.microsoft.com/office/drawing/2014/main" id="{DB9C382C-ACCE-5944-824E-085A3E0C538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rcRect/>
          <a:stretch/>
        </p:blipFill>
        <p:spPr>
          <a:xfrm>
            <a:off x="3033123" y="2343150"/>
            <a:ext cx="6194016" cy="3876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66097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Université Côte d'Azur - Home | Facebook">
            <a:extLst>
              <a:ext uri="{FF2B5EF4-FFF2-40B4-BE49-F238E27FC236}">
                <a16:creationId xmlns:a16="http://schemas.microsoft.com/office/drawing/2014/main" id="{EF3DA59D-DD14-A080-53EE-E097CE036C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0681" y="335559"/>
            <a:ext cx="1231847" cy="1231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itre 1">
            <a:extLst>
              <a:ext uri="{FF2B5EF4-FFF2-40B4-BE49-F238E27FC236}">
                <a16:creationId xmlns:a16="http://schemas.microsoft.com/office/drawing/2014/main" id="{64BA32F7-AE9C-2C2B-7657-A34C6A5C60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6746" y="1130238"/>
            <a:ext cx="10166685" cy="1078213"/>
          </a:xfrm>
        </p:spPr>
        <p:txBody>
          <a:bodyPr/>
          <a:lstStyle/>
          <a:p>
            <a:r>
              <a:rPr lang="fr-FR" dirty="0"/>
              <a:t>Moodle : Configuration activité « test »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9B3A362F-96F0-D544-161D-23EACB2121C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2999626" y="2343944"/>
            <a:ext cx="6192748" cy="3875880"/>
          </a:xfrm>
          <a:prstGeom prst="rect">
            <a:avLst/>
          </a:prstGeom>
        </p:spPr>
      </p:pic>
      <p:pic>
        <p:nvPicPr>
          <p:cNvPr id="7" name="Espace réservé du contenu 6">
            <a:extLst>
              <a:ext uri="{FF2B5EF4-FFF2-40B4-BE49-F238E27FC236}">
                <a16:creationId xmlns:a16="http://schemas.microsoft.com/office/drawing/2014/main" id="{935FE2AC-9F02-16D4-1BE9-5DF1D2A652F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rcRect/>
          <a:stretch/>
        </p:blipFill>
        <p:spPr>
          <a:xfrm>
            <a:off x="3033123" y="2343150"/>
            <a:ext cx="6194016" cy="3876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44326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Université Côte d'Azur - Home | Facebook">
            <a:extLst>
              <a:ext uri="{FF2B5EF4-FFF2-40B4-BE49-F238E27FC236}">
                <a16:creationId xmlns:a16="http://schemas.microsoft.com/office/drawing/2014/main" id="{EF3DA59D-DD14-A080-53EE-E097CE036C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0681" y="335559"/>
            <a:ext cx="1231847" cy="1231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itre 1">
            <a:extLst>
              <a:ext uri="{FF2B5EF4-FFF2-40B4-BE49-F238E27FC236}">
                <a16:creationId xmlns:a16="http://schemas.microsoft.com/office/drawing/2014/main" id="{64BA32F7-AE9C-2C2B-7657-A34C6A5C60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6746" y="1130238"/>
            <a:ext cx="10166685" cy="1078213"/>
          </a:xfrm>
        </p:spPr>
        <p:txBody>
          <a:bodyPr/>
          <a:lstStyle/>
          <a:p>
            <a:r>
              <a:rPr lang="fr-FR" dirty="0"/>
              <a:t>Moodle : Politique de sauvegarde</a:t>
            </a:r>
          </a:p>
        </p:txBody>
      </p:sp>
      <p:sp>
        <p:nvSpPr>
          <p:cNvPr id="14" name="Espace réservé du contenu 2">
            <a:extLst>
              <a:ext uri="{FF2B5EF4-FFF2-40B4-BE49-F238E27FC236}">
                <a16:creationId xmlns:a16="http://schemas.microsoft.com/office/drawing/2014/main" id="{CDE0D68E-1A70-ED86-E39A-33ABD847ED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6746" y="2343389"/>
            <a:ext cx="10166685" cy="387643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368" dirty="0">
                <a:latin typeface="Avenir Next"/>
              </a:rPr>
              <a:t>Politique de sauvegarde adaptée</a:t>
            </a:r>
          </a:p>
          <a:p>
            <a:pPr marL="0" indent="0">
              <a:buNone/>
            </a:pPr>
            <a:r>
              <a:rPr lang="fr-FR" sz="2368" dirty="0">
                <a:latin typeface="Avenir Next"/>
              </a:rPr>
              <a:t>Sauvegarde journalière des cours dans Moodle si modification du cours</a:t>
            </a:r>
          </a:p>
          <a:p>
            <a:pPr marL="0" indent="0">
              <a:buNone/>
            </a:pPr>
            <a:r>
              <a:rPr lang="fr-FR" sz="2368" dirty="0">
                <a:latin typeface="Avenir Next"/>
              </a:rPr>
              <a:t>5 sauvegardes par cours</a:t>
            </a:r>
          </a:p>
          <a:p>
            <a:pPr marL="0" indent="0">
              <a:buNone/>
            </a:pPr>
            <a:r>
              <a:rPr lang="fr-FR" sz="2368" dirty="0">
                <a:latin typeface="Avenir Next"/>
              </a:rPr>
              <a:t>Sauvegarde du contenu et des données utilisateurs</a:t>
            </a:r>
          </a:p>
          <a:p>
            <a:pPr marL="0" indent="0">
              <a:buNone/>
            </a:pPr>
            <a:r>
              <a:rPr lang="fr-FR" sz="2368" dirty="0">
                <a:latin typeface="Avenir Next"/>
              </a:rPr>
              <a:t>Sauvegarde journalière sur robot de sauvegarde</a:t>
            </a:r>
          </a:p>
          <a:p>
            <a:pPr marL="0" indent="0">
              <a:buNone/>
            </a:pPr>
            <a:r>
              <a:rPr lang="fr-FR" sz="2368" dirty="0">
                <a:latin typeface="Avenir Next"/>
              </a:rPr>
              <a:t>Possibilité de restaurer un cours en quelques minutes</a:t>
            </a:r>
          </a:p>
          <a:p>
            <a:pPr marL="0" indent="0">
              <a:buNone/>
            </a:pPr>
            <a:endParaRPr lang="fr-FR" sz="2368" dirty="0">
              <a:latin typeface="Avenir Next"/>
            </a:endParaRPr>
          </a:p>
        </p:txBody>
      </p:sp>
    </p:spTree>
    <p:extLst>
      <p:ext uri="{BB962C8B-B14F-4D97-AF65-F5344CB8AC3E}">
        <p14:creationId xmlns:p14="http://schemas.microsoft.com/office/powerpoint/2010/main" val="131109530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Université Côte d'Azur - Home | Facebook">
            <a:extLst>
              <a:ext uri="{FF2B5EF4-FFF2-40B4-BE49-F238E27FC236}">
                <a16:creationId xmlns:a16="http://schemas.microsoft.com/office/drawing/2014/main" id="{EF3DA59D-DD14-A080-53EE-E097CE036C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0681" y="335559"/>
            <a:ext cx="1231847" cy="1231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itre 1">
            <a:extLst>
              <a:ext uri="{FF2B5EF4-FFF2-40B4-BE49-F238E27FC236}">
                <a16:creationId xmlns:a16="http://schemas.microsoft.com/office/drawing/2014/main" id="{64BA32F7-AE9C-2C2B-7657-A34C6A5C60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6746" y="1130238"/>
            <a:ext cx="10166685" cy="1078213"/>
          </a:xfrm>
        </p:spPr>
        <p:txBody>
          <a:bodyPr/>
          <a:lstStyle/>
          <a:p>
            <a:r>
              <a:rPr lang="fr-FR" dirty="0"/>
              <a:t>Sécurisation CNE : restriction IP</a:t>
            </a:r>
          </a:p>
        </p:txBody>
      </p:sp>
      <p:sp>
        <p:nvSpPr>
          <p:cNvPr id="14" name="Espace réservé du contenu 2">
            <a:extLst>
              <a:ext uri="{FF2B5EF4-FFF2-40B4-BE49-F238E27FC236}">
                <a16:creationId xmlns:a16="http://schemas.microsoft.com/office/drawing/2014/main" id="{CDE0D68E-1A70-ED86-E39A-33ABD847ED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63317" y="2343389"/>
            <a:ext cx="7950114" cy="3876435"/>
          </a:xfrm>
        </p:spPr>
        <p:txBody>
          <a:bodyPr>
            <a:normAutofit/>
          </a:bodyPr>
          <a:lstStyle/>
          <a:p>
            <a:r>
              <a:rPr lang="fr-FR" sz="2368" dirty="0">
                <a:latin typeface="Avenir Next"/>
              </a:rPr>
              <a:t>Restriction par IP pour les examens en CNE</a:t>
            </a:r>
          </a:p>
          <a:p>
            <a:pPr lvl="1"/>
            <a:r>
              <a:rPr lang="fr-FR" sz="1968" dirty="0">
                <a:latin typeface="Avenir Next"/>
              </a:rPr>
              <a:t>Depuis la configuration du cours</a:t>
            </a:r>
          </a:p>
          <a:p>
            <a:pPr lvl="1"/>
            <a:r>
              <a:rPr lang="fr-FR" sz="1968" dirty="0">
                <a:latin typeface="Avenir Next"/>
              </a:rPr>
              <a:t>Possibilité de choisir son CNE ou tous les CNE</a:t>
            </a:r>
          </a:p>
          <a:p>
            <a:pPr lvl="1"/>
            <a:r>
              <a:rPr lang="fr-FR" sz="2168" dirty="0">
                <a:latin typeface="Avenir Next"/>
              </a:rPr>
              <a:t>Restriction automatique dans les Activité Tests</a:t>
            </a:r>
          </a:p>
          <a:p>
            <a:r>
              <a:rPr lang="fr-FR" sz="2368" dirty="0">
                <a:latin typeface="Avenir Next"/>
              </a:rPr>
              <a:t>Utilisation des champs custom de Moodle</a:t>
            </a:r>
          </a:p>
          <a:p>
            <a:r>
              <a:rPr lang="fr-FR" sz="2368" dirty="0">
                <a:latin typeface="Avenir Next"/>
              </a:rPr>
              <a:t>Traitement et mise à jour par script maison</a:t>
            </a:r>
          </a:p>
          <a:p>
            <a:pPr marL="0" indent="0">
              <a:buNone/>
            </a:pPr>
            <a:endParaRPr lang="fr-FR" sz="2368" dirty="0">
              <a:latin typeface="Avenir Next"/>
            </a:endParaRPr>
          </a:p>
        </p:txBody>
      </p:sp>
    </p:spTree>
    <p:extLst>
      <p:ext uri="{BB962C8B-B14F-4D97-AF65-F5344CB8AC3E}">
        <p14:creationId xmlns:p14="http://schemas.microsoft.com/office/powerpoint/2010/main" val="236176003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Université Côte d'Azur - Home | Facebook">
            <a:extLst>
              <a:ext uri="{FF2B5EF4-FFF2-40B4-BE49-F238E27FC236}">
                <a16:creationId xmlns:a16="http://schemas.microsoft.com/office/drawing/2014/main" id="{EF3DA59D-DD14-A080-53EE-E097CE036C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0681" y="335559"/>
            <a:ext cx="1231847" cy="1231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itre 1">
            <a:extLst>
              <a:ext uri="{FF2B5EF4-FFF2-40B4-BE49-F238E27FC236}">
                <a16:creationId xmlns:a16="http://schemas.microsoft.com/office/drawing/2014/main" id="{64BA32F7-AE9C-2C2B-7657-A34C6A5C60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6746" y="1130238"/>
            <a:ext cx="10166685" cy="1078213"/>
          </a:xfrm>
        </p:spPr>
        <p:txBody>
          <a:bodyPr/>
          <a:lstStyle/>
          <a:p>
            <a:r>
              <a:rPr lang="fr-FR" dirty="0"/>
              <a:t>Sécurisation CNE : restriction IP</a:t>
            </a:r>
          </a:p>
        </p:txBody>
      </p:sp>
      <p:pic>
        <p:nvPicPr>
          <p:cNvPr id="7" name="Espace réservé du contenu 6">
            <a:extLst>
              <a:ext uri="{FF2B5EF4-FFF2-40B4-BE49-F238E27FC236}">
                <a16:creationId xmlns:a16="http://schemas.microsoft.com/office/drawing/2014/main" id="{91699781-4DB3-28E0-8BE4-A336BADB5F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032191" y="2368550"/>
            <a:ext cx="6195881" cy="3875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634819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Université Côte d'Azur - Home | Facebook">
            <a:extLst>
              <a:ext uri="{FF2B5EF4-FFF2-40B4-BE49-F238E27FC236}">
                <a16:creationId xmlns:a16="http://schemas.microsoft.com/office/drawing/2014/main" id="{EF3DA59D-DD14-A080-53EE-E097CE036C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0681" y="335559"/>
            <a:ext cx="1231847" cy="1231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itre 1">
            <a:extLst>
              <a:ext uri="{FF2B5EF4-FFF2-40B4-BE49-F238E27FC236}">
                <a16:creationId xmlns:a16="http://schemas.microsoft.com/office/drawing/2014/main" id="{64BA32F7-AE9C-2C2B-7657-A34C6A5C60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6746" y="1130238"/>
            <a:ext cx="10166685" cy="1078213"/>
          </a:xfrm>
        </p:spPr>
        <p:txBody>
          <a:bodyPr/>
          <a:lstStyle/>
          <a:p>
            <a:r>
              <a:rPr lang="fr-FR" dirty="0"/>
              <a:t>Sécurisation CNE : restriction IP</a:t>
            </a:r>
          </a:p>
        </p:txBody>
      </p:sp>
      <p:pic>
        <p:nvPicPr>
          <p:cNvPr id="5" name="Image 4" descr="Une image contenant texte&#10;&#10;Description générée automatiquement">
            <a:extLst>
              <a:ext uri="{FF2B5EF4-FFF2-40B4-BE49-F238E27FC236}">
                <a16:creationId xmlns:a16="http://schemas.microsoft.com/office/drawing/2014/main" id="{6E65A75A-9EFE-DE60-12E4-19B032FA5A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0960" y="2208451"/>
            <a:ext cx="7459721" cy="393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45752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Université Côte d'Azur - Home | Facebook">
            <a:extLst>
              <a:ext uri="{FF2B5EF4-FFF2-40B4-BE49-F238E27FC236}">
                <a16:creationId xmlns:a16="http://schemas.microsoft.com/office/drawing/2014/main" id="{EF3DA59D-DD14-A080-53EE-E097CE036C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0681" y="335559"/>
            <a:ext cx="1231847" cy="1231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itre 1">
            <a:extLst>
              <a:ext uri="{FF2B5EF4-FFF2-40B4-BE49-F238E27FC236}">
                <a16:creationId xmlns:a16="http://schemas.microsoft.com/office/drawing/2014/main" id="{64BA32F7-AE9C-2C2B-7657-A34C6A5C60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6746" y="1130238"/>
            <a:ext cx="10166685" cy="1078213"/>
          </a:xfrm>
        </p:spPr>
        <p:txBody>
          <a:bodyPr/>
          <a:lstStyle/>
          <a:p>
            <a:r>
              <a:rPr lang="fr-FR" dirty="0"/>
              <a:t>Voilà....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D9FAC5D-7E1B-9BF2-4526-C3CAF9FADA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/>
              <a:t>Nous vous avons présenté nos centres numériques d'examen...pour conclure il ne nous reste plus qu'à vous en indiquer le coût environ 30 000 par chariot</a:t>
            </a:r>
          </a:p>
          <a:p>
            <a:endParaRPr lang="fr-FR" dirty="0"/>
          </a:p>
        </p:txBody>
      </p:sp>
      <p:pic>
        <p:nvPicPr>
          <p:cNvPr id="8" name="Image 6" descr="Une image contenant table&#10;&#10;Description générée automatiquement">
            <a:extLst>
              <a:ext uri="{FF2B5EF4-FFF2-40B4-BE49-F238E27FC236}">
                <a16:creationId xmlns:a16="http://schemas.microsoft.com/office/drawing/2014/main" id="{F9F5FC65-1D76-81CB-28C6-FB09E3315F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5712" y="3429000"/>
            <a:ext cx="8580576" cy="2468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5726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69AEAD7-6B48-74DD-2E03-FEB3F3A54A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1950E96-3A7F-5221-2EC7-5DBE6C2A6F0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90FA99BE-8931-7D38-E7EA-751E4FE1938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3068" y="2134410"/>
            <a:ext cx="3537504" cy="1874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28657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A095A85-6202-E31B-4CB1-77B72A0AB8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Pourquoi </a:t>
            </a:r>
            <a:r>
              <a:rPr lang="fr-FR" dirty="0" err="1"/>
              <a:t>moodle</a:t>
            </a:r>
            <a:r>
              <a:rPr lang="fr-FR" dirty="0"/>
              <a:t> en examen ?</a:t>
            </a:r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B2F4E961-483B-1F2D-7A06-B61FB1E924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6746" y="2343389"/>
            <a:ext cx="10509475" cy="3876435"/>
          </a:xfrm>
        </p:spPr>
        <p:txBody>
          <a:bodyPr/>
          <a:lstStyle/>
          <a:p>
            <a:r>
              <a:rPr lang="fr-FR" dirty="0"/>
              <a:t>Utilisé depuis 2009 pour l’EAD (Licence, Master, DU en FI et FC. Plus de 1600 étudiants en 2022) </a:t>
            </a:r>
          </a:p>
          <a:p>
            <a:r>
              <a:rPr lang="fr-FR" dirty="0"/>
              <a:t>Enseignants formés (dispositifs </a:t>
            </a:r>
            <a:r>
              <a:rPr lang="fr-FR" dirty="0" err="1"/>
              <a:t>EnsSup</a:t>
            </a:r>
            <a:r>
              <a:rPr lang="fr-FR" dirty="0"/>
              <a:t>)  </a:t>
            </a:r>
          </a:p>
          <a:p>
            <a:r>
              <a:rPr lang="fr-FR" dirty="0"/>
              <a:t>En liaison avec le Système d’Informations </a:t>
            </a:r>
          </a:p>
          <a:p>
            <a:pPr lvl="1"/>
            <a:r>
              <a:rPr lang="fr-FR" dirty="0">
                <a:sym typeface="Wingdings" panose="05000000000000000000" pitchFamily="2" charset="2"/>
              </a:rPr>
              <a:t>Un espace de cours pour chaque EC (</a:t>
            </a:r>
            <a:r>
              <a:rPr lang="fr-FR" dirty="0" err="1">
                <a:sym typeface="Wingdings" panose="05000000000000000000" pitchFamily="2" charset="2"/>
              </a:rPr>
              <a:t>liason</a:t>
            </a:r>
            <a:r>
              <a:rPr lang="fr-FR" dirty="0">
                <a:sym typeface="Wingdings" panose="05000000000000000000" pitchFamily="2" charset="2"/>
              </a:rPr>
              <a:t> Apogée)</a:t>
            </a:r>
          </a:p>
          <a:p>
            <a:pPr lvl="1"/>
            <a:r>
              <a:rPr lang="fr-FR" dirty="0">
                <a:sym typeface="Wingdings" panose="05000000000000000000" pitchFamily="2" charset="2"/>
              </a:rPr>
              <a:t>Inscription des étudiants synchronisée toute les nuits</a:t>
            </a:r>
          </a:p>
          <a:p>
            <a:pPr lvl="1"/>
            <a:r>
              <a:rPr lang="fr-FR" dirty="0">
                <a:sym typeface="Wingdings" panose="05000000000000000000" pitchFamily="2" charset="2"/>
              </a:rPr>
              <a:t>Remontée des enseignants à l’aide d’ADE</a:t>
            </a:r>
            <a:endParaRPr lang="fr-FR" dirty="0"/>
          </a:p>
          <a:p>
            <a:endParaRPr lang="fr-FR" dirty="0"/>
          </a:p>
          <a:p>
            <a:pPr marL="0" indent="0">
              <a:buNone/>
            </a:pPr>
            <a:r>
              <a:rPr lang="fr-FR" dirty="0">
                <a:sym typeface="Wingdings" panose="05000000000000000000" pitchFamily="2" charset="2"/>
              </a:rPr>
              <a:t> Session 1 et session 2 de juin 2020 100% en ligne</a:t>
            </a:r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89F5E722-DB5C-300E-515B-B33F8BF7C1F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4393" y="378068"/>
            <a:ext cx="1837187" cy="973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92812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CB17C20-B01F-9D97-AC7C-3225CEEF54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56A2381-79A1-BEBB-1911-29D0787DB30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Picture 2" descr="Université Côte d'Azur - Home | Facebook">
            <a:extLst>
              <a:ext uri="{FF2B5EF4-FFF2-40B4-BE49-F238E27FC236}">
                <a16:creationId xmlns:a16="http://schemas.microsoft.com/office/drawing/2014/main" id="{32F997DF-C6C7-E452-62E4-39E04285F7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8417" y="2597701"/>
            <a:ext cx="2231474" cy="2231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634057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A095A85-6202-E31B-4CB1-77B72A0AB8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Gestion du 100% distanciel</a:t>
            </a:r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B2F4E961-483B-1F2D-7A06-B61FB1E924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Echange avec les directeurs de composantes</a:t>
            </a:r>
          </a:p>
          <a:p>
            <a:r>
              <a:rPr lang="fr-FR" dirty="0"/>
              <a:t>Définition de jauge d’utilisation de Moodle</a:t>
            </a:r>
          </a:p>
          <a:p>
            <a:r>
              <a:rPr lang="fr-FR" dirty="0"/>
              <a:t>Récupération des calendriers d’examens</a:t>
            </a:r>
          </a:p>
          <a:p>
            <a:r>
              <a:rPr lang="fr-FR" dirty="0"/>
              <a:t>Mise en place de « kits épreuves »</a:t>
            </a:r>
          </a:p>
          <a:p>
            <a:r>
              <a:rPr lang="fr-FR" dirty="0"/>
              <a:t>Vérification du paramétrage de toutes les épreuves, par l’ensemble de personnel du CEMU.</a:t>
            </a:r>
          </a:p>
          <a:p>
            <a:r>
              <a:rPr lang="fr-FR" dirty="0"/>
              <a:t>Mise en place d’une assistance de premier et second niveau lors des épreuves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89F5E722-DB5C-300E-515B-B33F8BF7C1F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4393" y="378068"/>
            <a:ext cx="1837187" cy="973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244742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A095A85-6202-E31B-4CB1-77B72A0AB8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Un espace de cours de « kits épreuves »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89F5E722-DB5C-300E-515B-B33F8BF7C1F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4393" y="378068"/>
            <a:ext cx="1837187" cy="973286"/>
          </a:xfrm>
          <a:prstGeom prst="rect">
            <a:avLst/>
          </a:prstGeom>
        </p:spPr>
      </p:pic>
      <p:pic>
        <p:nvPicPr>
          <p:cNvPr id="8" name="Espace réservé du contenu 7">
            <a:extLst>
              <a:ext uri="{FF2B5EF4-FFF2-40B4-BE49-F238E27FC236}">
                <a16:creationId xmlns:a16="http://schemas.microsoft.com/office/drawing/2014/main" id="{7D4A6C52-93E6-9D8D-E6C6-156168AA0F9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46746" y="2372904"/>
            <a:ext cx="7921230" cy="3865211"/>
          </a:xfrm>
          <a:ln>
            <a:solidFill>
              <a:schemeClr val="tx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0DEDA1BA-DE6A-F313-E783-0773634194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46749" y="2960621"/>
            <a:ext cx="4835318" cy="3564035"/>
          </a:xfrm>
          <a:prstGeom prst="rect">
            <a:avLst/>
          </a:prstGeom>
          <a:ln>
            <a:solidFill>
              <a:schemeClr val="tx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9569844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89F5E722-DB5C-300E-515B-B33F8BF7C1F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4393" y="378068"/>
            <a:ext cx="1837187" cy="973286"/>
          </a:xfrm>
          <a:prstGeom prst="rect">
            <a:avLst/>
          </a:prstGeom>
        </p:spPr>
      </p:pic>
      <p:sp>
        <p:nvSpPr>
          <p:cNvPr id="7" name="Titre 1">
            <a:extLst>
              <a:ext uri="{FF2B5EF4-FFF2-40B4-BE49-F238E27FC236}">
                <a16:creationId xmlns:a16="http://schemas.microsoft.com/office/drawing/2014/main" id="{9D86D786-D9C1-BCBB-9BCD-B30717604769}"/>
              </a:ext>
            </a:extLst>
          </p:cNvPr>
          <p:cNvSpPr txBox="1">
            <a:spLocks/>
          </p:cNvSpPr>
          <p:nvPr/>
        </p:nvSpPr>
        <p:spPr>
          <a:xfrm>
            <a:off x="1046746" y="1140025"/>
            <a:ext cx="10166685" cy="1078213"/>
          </a:xfrm>
          <a:prstGeom prst="rect">
            <a:avLst/>
          </a:prstGeom>
          <a:effectLst>
            <a:softEdge rad="0"/>
          </a:effectLst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u="none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/>
              <a:t>Une seule plateforme pour les cours et les examens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8A4EFEFC-B11B-1835-7551-177E65E965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4577" y="1901120"/>
            <a:ext cx="9135612" cy="4734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94643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89F5E722-DB5C-300E-515B-B33F8BF7C1F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4393" y="378068"/>
            <a:ext cx="1837187" cy="973286"/>
          </a:xfrm>
          <a:prstGeom prst="rect">
            <a:avLst/>
          </a:prstGeom>
        </p:spPr>
      </p:pic>
      <p:sp>
        <p:nvSpPr>
          <p:cNvPr id="7" name="Titre 1">
            <a:extLst>
              <a:ext uri="{FF2B5EF4-FFF2-40B4-BE49-F238E27FC236}">
                <a16:creationId xmlns:a16="http://schemas.microsoft.com/office/drawing/2014/main" id="{9D86D786-D9C1-BCBB-9BCD-B30717604769}"/>
              </a:ext>
            </a:extLst>
          </p:cNvPr>
          <p:cNvSpPr txBox="1">
            <a:spLocks/>
          </p:cNvSpPr>
          <p:nvPr/>
        </p:nvSpPr>
        <p:spPr>
          <a:xfrm>
            <a:off x="1046746" y="1140025"/>
            <a:ext cx="10166685" cy="1078213"/>
          </a:xfrm>
          <a:prstGeom prst="rect">
            <a:avLst/>
          </a:prstGeom>
          <a:effectLst>
            <a:softEdge rad="0"/>
          </a:effectLst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u="none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/>
              <a:t>Bilan</a:t>
            </a:r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BB2A0710-FA08-DBC3-3D4B-F480E0A759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6746" y="2343389"/>
            <a:ext cx="10244834" cy="3876435"/>
          </a:xfrm>
        </p:spPr>
        <p:txBody>
          <a:bodyPr/>
          <a:lstStyle/>
          <a:p>
            <a:r>
              <a:rPr lang="fr-FR" sz="2400" dirty="0"/>
              <a:t>Plus de 900 épreuves paramétrées avec double vérification en 6 semaines (semestre 2 2020)</a:t>
            </a:r>
          </a:p>
          <a:p>
            <a:endParaRPr lang="fr-FR" sz="2400" dirty="0"/>
          </a:p>
          <a:p>
            <a:r>
              <a:rPr lang="fr-FR" sz="2400" dirty="0"/>
              <a:t>Stabilisation du positionnement d’au moins un Ingénieur pédagogique référent de composante.</a:t>
            </a:r>
          </a:p>
          <a:p>
            <a:endParaRPr lang="fr-FR" sz="2400" dirty="0"/>
          </a:p>
          <a:p>
            <a:r>
              <a:rPr lang="fr-FR" sz="2400" dirty="0"/>
              <a:t>Passage à une activité dans 1/3 des espaces de cours à 2/3.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0874034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45FB1D6-8188-D817-B189-B8715F63F9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488" y="1371485"/>
            <a:ext cx="10166685" cy="1078213"/>
          </a:xfrm>
        </p:spPr>
        <p:txBody>
          <a:bodyPr>
            <a:normAutofit/>
          </a:bodyPr>
          <a:lstStyle/>
          <a:p>
            <a:r>
              <a:rPr lang="fr-FR" sz="6000" dirty="0"/>
              <a:t>Des questions ?</a:t>
            </a:r>
          </a:p>
        </p:txBody>
      </p:sp>
      <p:pic>
        <p:nvPicPr>
          <p:cNvPr id="4" name="Picture 2" descr="Université Côte d'Azur - Home | Facebook">
            <a:extLst>
              <a:ext uri="{FF2B5EF4-FFF2-40B4-BE49-F238E27FC236}">
                <a16:creationId xmlns:a16="http://schemas.microsoft.com/office/drawing/2014/main" id="{680D63FE-E01B-8F42-71B0-B6B851BDDD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4754" y="2678949"/>
            <a:ext cx="2688671" cy="2688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9F983D87-030C-3ACB-37C5-B4D6BDBD799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8971" y="3283393"/>
            <a:ext cx="3537504" cy="1874063"/>
          </a:xfrm>
          <a:prstGeom prst="rect">
            <a:avLst/>
          </a:prstGeom>
        </p:spPr>
      </p:pic>
      <p:sp>
        <p:nvSpPr>
          <p:cNvPr id="6" name="Titre 1">
            <a:extLst>
              <a:ext uri="{FF2B5EF4-FFF2-40B4-BE49-F238E27FC236}">
                <a16:creationId xmlns:a16="http://schemas.microsoft.com/office/drawing/2014/main" id="{096C2B2A-86C0-DFCE-39F7-818136DF5099}"/>
              </a:ext>
            </a:extLst>
          </p:cNvPr>
          <p:cNvSpPr txBox="1">
            <a:spLocks/>
          </p:cNvSpPr>
          <p:nvPr/>
        </p:nvSpPr>
        <p:spPr>
          <a:xfrm>
            <a:off x="-152210" y="5544064"/>
            <a:ext cx="7022598" cy="504850"/>
          </a:xfrm>
          <a:prstGeom prst="rect">
            <a:avLst/>
          </a:prstGeom>
          <a:effectLst>
            <a:softEdge rad="0"/>
          </a:effectLst>
        </p:spPr>
        <p:txBody>
          <a:bodyPr vert="horz" lIns="91440" tIns="45720" rIns="91440" bIns="45720" rtlCol="0" anchor="ctr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u="none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6000" dirty="0"/>
              <a:t>Christophe</a:t>
            </a:r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1924CDE9-6EB0-29C7-766C-F6C52B858080}"/>
              </a:ext>
            </a:extLst>
          </p:cNvPr>
          <p:cNvSpPr txBox="1">
            <a:spLocks/>
          </p:cNvSpPr>
          <p:nvPr/>
        </p:nvSpPr>
        <p:spPr>
          <a:xfrm>
            <a:off x="5646424" y="5544064"/>
            <a:ext cx="7022598" cy="504850"/>
          </a:xfrm>
          <a:prstGeom prst="rect">
            <a:avLst/>
          </a:prstGeom>
          <a:effectLst>
            <a:softEdge rad="0"/>
          </a:effectLst>
        </p:spPr>
        <p:txBody>
          <a:bodyPr vert="horz" lIns="91440" tIns="45720" rIns="91440" bIns="45720" rtlCol="0" anchor="ctr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u="none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6000" dirty="0"/>
              <a:t>Damien</a:t>
            </a:r>
          </a:p>
        </p:txBody>
      </p:sp>
    </p:spTree>
    <p:extLst>
      <p:ext uri="{BB962C8B-B14F-4D97-AF65-F5344CB8AC3E}">
        <p14:creationId xmlns:p14="http://schemas.microsoft.com/office/powerpoint/2010/main" val="217136245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0276D66-84FF-E8D9-36A3-D4DC65BC08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MERCI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63FFA83-C49E-E181-AEEA-7B4EBE05F4A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Picture 2" descr="Université Côte d'Azur - Home | Facebook">
            <a:extLst>
              <a:ext uri="{FF2B5EF4-FFF2-40B4-BE49-F238E27FC236}">
                <a16:creationId xmlns:a16="http://schemas.microsoft.com/office/drawing/2014/main" id="{DE765EEF-A153-9BF9-CCD4-407E7D020C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7052" y="2567094"/>
            <a:ext cx="1567344" cy="1567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995B4EBF-6456-7BD2-4F26-9E235259253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7606" y="2261348"/>
            <a:ext cx="2062166" cy="1092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80286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Université Côte d'Azur - Home | Facebook">
            <a:extLst>
              <a:ext uri="{FF2B5EF4-FFF2-40B4-BE49-F238E27FC236}">
                <a16:creationId xmlns:a16="http://schemas.microsoft.com/office/drawing/2014/main" id="{EF3DA59D-DD14-A080-53EE-E097CE036C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0681" y="335559"/>
            <a:ext cx="1231847" cy="1231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itre 1">
            <a:extLst>
              <a:ext uri="{FF2B5EF4-FFF2-40B4-BE49-F238E27FC236}">
                <a16:creationId xmlns:a16="http://schemas.microsoft.com/office/drawing/2014/main" id="{64BA32F7-AE9C-2C2B-7657-A34C6A5C60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6746" y="1130238"/>
            <a:ext cx="10166685" cy="1078213"/>
          </a:xfrm>
        </p:spPr>
        <p:txBody>
          <a:bodyPr/>
          <a:lstStyle/>
          <a:p>
            <a:r>
              <a:rPr lang="fr-FR" dirty="0"/>
              <a:t>Pourquoi </a:t>
            </a:r>
            <a:r>
              <a:rPr lang="fr-FR" dirty="0" err="1"/>
              <a:t>moodle</a:t>
            </a:r>
            <a:r>
              <a:rPr lang="fr-FR" dirty="0"/>
              <a:t> en examen ?</a:t>
            </a:r>
          </a:p>
        </p:txBody>
      </p:sp>
      <p:sp>
        <p:nvSpPr>
          <p:cNvPr id="14" name="Espace réservé du contenu 2">
            <a:extLst>
              <a:ext uri="{FF2B5EF4-FFF2-40B4-BE49-F238E27FC236}">
                <a16:creationId xmlns:a16="http://schemas.microsoft.com/office/drawing/2014/main" id="{CDE0D68E-1A70-ED86-E39A-33ABD847ED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6746" y="2343389"/>
            <a:ext cx="10166685" cy="3876435"/>
          </a:xfrm>
        </p:spPr>
        <p:txBody>
          <a:bodyPr>
            <a:normAutofit lnSpcReduction="10000"/>
          </a:bodyPr>
          <a:lstStyle/>
          <a:p>
            <a:pPr marL="414772" indent="-414772"/>
            <a:r>
              <a:rPr lang="fr-FR" sz="2540">
                <a:latin typeface="Avenir Next"/>
              </a:rPr>
              <a:t>Utilisé depuis 2018 pour les cours en ligne</a:t>
            </a:r>
          </a:p>
          <a:p>
            <a:pPr marL="414772" indent="-414772"/>
            <a:r>
              <a:rPr lang="fr-FR" sz="2540">
                <a:latin typeface="Avenir Next"/>
              </a:rPr>
              <a:t>Utilisateurs déjà habitués</a:t>
            </a:r>
          </a:p>
          <a:p>
            <a:pPr marL="414772" indent="-414772"/>
            <a:r>
              <a:rPr lang="fr-FR" sz="2540">
                <a:latin typeface="Avenir Next"/>
              </a:rPr>
              <a:t>En liaison avec le Système d’Informations (Apogée)</a:t>
            </a:r>
          </a:p>
          <a:p>
            <a:pPr marL="414772" indent="-414772"/>
            <a:r>
              <a:rPr lang="fr-FR" sz="2540">
                <a:latin typeface="Avenir Next"/>
              </a:rPr>
              <a:t>Ajout de nouvelles fonctionnalités maison :</a:t>
            </a:r>
          </a:p>
          <a:p>
            <a:pPr marL="871974" lvl="1" indent="-414772"/>
            <a:r>
              <a:rPr lang="fr-FR" sz="2368">
                <a:latin typeface="Avenir Next"/>
              </a:rPr>
              <a:t>Restriction par IP</a:t>
            </a:r>
          </a:p>
          <a:p>
            <a:pPr marL="871974" lvl="1" indent="-414772"/>
            <a:r>
              <a:rPr lang="fr-FR" sz="2368">
                <a:latin typeface="Avenir Next"/>
              </a:rPr>
              <a:t>Cycle de vie d’un cours (Voir Annexes)</a:t>
            </a:r>
          </a:p>
          <a:p>
            <a:pPr marL="871974" lvl="1" indent="-414772"/>
            <a:r>
              <a:rPr lang="fr-FR" sz="2368">
                <a:latin typeface="Avenir Next"/>
              </a:rPr>
              <a:t>Réservation d’un CNE (Voir Annexes)</a:t>
            </a:r>
          </a:p>
          <a:p>
            <a:pPr marL="871974" lvl="1" indent="-414772"/>
            <a:r>
              <a:rPr lang="fr-FR" sz="2368">
                <a:latin typeface="Avenir Next"/>
              </a:rPr>
              <a:t>Génération des sessions PIX (Voir Annexes)</a:t>
            </a:r>
          </a:p>
          <a:p>
            <a:pPr marL="871974" lvl="1" indent="-414772"/>
            <a:r>
              <a:rPr lang="fr-FR" sz="2368">
                <a:latin typeface="Avenir Next"/>
              </a:rPr>
              <a:t>Transfert des notes (Voir Annexes)</a:t>
            </a:r>
            <a:endParaRPr lang="fr-FR" sz="2368" dirty="0">
              <a:latin typeface="Avenir Next"/>
            </a:endParaRPr>
          </a:p>
        </p:txBody>
      </p:sp>
    </p:spTree>
    <p:extLst>
      <p:ext uri="{BB962C8B-B14F-4D97-AF65-F5344CB8AC3E}">
        <p14:creationId xmlns:p14="http://schemas.microsoft.com/office/powerpoint/2010/main" val="5699273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>
            <a:extLst>
              <a:ext uri="{FF2B5EF4-FFF2-40B4-BE49-F238E27FC236}">
                <a16:creationId xmlns:a16="http://schemas.microsoft.com/office/drawing/2014/main" id="{A904E74D-E504-49F4-B057-CA97B30860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Moodle EXANUM : Contexte</a:t>
            </a:r>
          </a:p>
        </p:txBody>
      </p:sp>
      <p:sp>
        <p:nvSpPr>
          <p:cNvPr id="8" name="Espace réservé du contenu 7">
            <a:extLst>
              <a:ext uri="{FF2B5EF4-FFF2-40B4-BE49-F238E27FC236}">
                <a16:creationId xmlns:a16="http://schemas.microsoft.com/office/drawing/2014/main" id="{1B89848E-5C27-4D00-8A22-C9658302A4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2018-19 : Disposer d’une plateforme dédiée aux Examens Numériques</a:t>
            </a:r>
          </a:p>
          <a:p>
            <a:r>
              <a:rPr lang="fr-FR" dirty="0"/>
              <a:t>Création de Moodle Evaluations :</a:t>
            </a:r>
          </a:p>
          <a:p>
            <a:pPr lvl="1"/>
            <a:r>
              <a:rPr lang="fr-FR" dirty="0"/>
              <a:t>Plateforme dédiée à l’utilisation en CNE</a:t>
            </a:r>
          </a:p>
          <a:p>
            <a:pPr lvl="1"/>
            <a:r>
              <a:rPr lang="fr-FR" dirty="0"/>
              <a:t>Accessible que via les CNE</a:t>
            </a:r>
          </a:p>
          <a:p>
            <a:r>
              <a:rPr lang="fr-FR" dirty="0"/>
              <a:t>Problème :</a:t>
            </a:r>
          </a:p>
          <a:p>
            <a:pPr lvl="1"/>
            <a:r>
              <a:rPr lang="fr-FR" dirty="0"/>
              <a:t>Rendre disponible la consultation des copies après les épreuves</a:t>
            </a:r>
          </a:p>
          <a:p>
            <a:r>
              <a:rPr lang="fr-FR" dirty="0"/>
              <a:t>Solution :</a:t>
            </a:r>
          </a:p>
          <a:p>
            <a:pPr lvl="1"/>
            <a:r>
              <a:rPr lang="fr-FR" dirty="0"/>
              <a:t>Moodle Epreuves, copie de Moodle Evaluations accessible après les examens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ED230E6-CD49-4946-9776-FE09FC1C5F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C378E-8857-4A61-8FAF-9BC9244716C8}" type="datetime1">
              <a:rPr lang="fr-FR" smtClean="0"/>
              <a:t>08/07/2022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BD79BBC-4E39-4311-8C71-3FEF459BBF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Christophe Bordonado - Université Côte d'Azur - DSI SEN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E1B7F75-3C57-4700-B9B2-9C609BB5A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3F1A7-58AB-0B45-AF0A-DCEC269B84E3}" type="slidenum">
              <a:rPr lang="fr-FR" smtClean="0"/>
              <a:t>5</a:t>
            </a:fld>
            <a:endParaRPr lang="fr-FR"/>
          </a:p>
        </p:txBody>
      </p:sp>
      <p:pic>
        <p:nvPicPr>
          <p:cNvPr id="9" name="Picture 2" descr="Université Côte d'Azur - Home | Facebook">
            <a:extLst>
              <a:ext uri="{FF2B5EF4-FFF2-40B4-BE49-F238E27FC236}">
                <a16:creationId xmlns:a16="http://schemas.microsoft.com/office/drawing/2014/main" id="{FF4F89ED-D75E-3212-27A1-C5D881F643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0681" y="335559"/>
            <a:ext cx="1231847" cy="1231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31598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BFAE63F-5060-43B0-911E-1D01AAFA1E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Moodle EXANUM : Contexte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C24D8D9-1125-4032-9D18-F39F2E9705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/>
              <a:t>COVID : Confinement, plus d’utilisation des CNE, tous les examens sur Moodle UCA</a:t>
            </a:r>
          </a:p>
          <a:p>
            <a:r>
              <a:rPr lang="fr-FR" dirty="0"/>
              <a:t>Problème pendant COVID:</a:t>
            </a:r>
          </a:p>
          <a:p>
            <a:pPr lvl="1"/>
            <a:r>
              <a:rPr lang="fr-FR" dirty="0"/>
              <a:t>Politique de sauvegarde pas adaptée aux examens</a:t>
            </a:r>
          </a:p>
          <a:p>
            <a:pPr lvl="1"/>
            <a:r>
              <a:rPr lang="fr-FR" dirty="0"/>
              <a:t>Surcharge car Examen et Révision sur même plateforme</a:t>
            </a:r>
          </a:p>
          <a:p>
            <a:pPr lvl="1"/>
            <a:r>
              <a:rPr lang="fr-FR" dirty="0"/>
              <a:t>Support de cours disponibles pendant les examens</a:t>
            </a:r>
          </a:p>
          <a:p>
            <a:r>
              <a:rPr lang="fr-FR" dirty="0"/>
              <a:t>Problème reprise en présentiel:</a:t>
            </a:r>
          </a:p>
          <a:p>
            <a:pPr lvl="1"/>
            <a:r>
              <a:rPr lang="fr-FR" dirty="0"/>
              <a:t>Utilisation des Devoirs pendant le COVID, compliqué sur Evaluations / Epreuves</a:t>
            </a:r>
          </a:p>
          <a:p>
            <a:r>
              <a:rPr lang="fr-FR" dirty="0"/>
              <a:t>Solution :</a:t>
            </a:r>
          </a:p>
          <a:p>
            <a:pPr lvl="1"/>
            <a:r>
              <a:rPr lang="fr-FR" dirty="0"/>
              <a:t>Faire évoluer les Moodle Evaluations et Epreuves en les fusionnant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1215E8A-0804-4E69-AF74-4F149CF3BB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D2234-7A10-4705-8E25-5AA748078490}" type="datetime1">
              <a:rPr lang="fr-FR" smtClean="0"/>
              <a:t>08/07/2022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1360D8A-B903-4A9C-9E0E-21A6FBCDFF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Christophe Bordonado - Université Côte d'Azur - DSI SEN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DD971E4-5F49-4362-B3E9-F6B82F1CED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3F1A7-58AB-0B45-AF0A-DCEC269B84E3}" type="slidenum">
              <a:rPr lang="fr-FR" smtClean="0"/>
              <a:t>6</a:t>
            </a:fld>
            <a:endParaRPr lang="fr-FR"/>
          </a:p>
        </p:txBody>
      </p:sp>
      <p:pic>
        <p:nvPicPr>
          <p:cNvPr id="7" name="Picture 2" descr="Université Côte d'Azur - Home | Facebook">
            <a:extLst>
              <a:ext uri="{FF2B5EF4-FFF2-40B4-BE49-F238E27FC236}">
                <a16:creationId xmlns:a16="http://schemas.microsoft.com/office/drawing/2014/main" id="{924861B7-EB47-16C6-E630-EED25CE400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0681" y="335559"/>
            <a:ext cx="1231847" cy="1231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41831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0C8D7D1-280E-40BD-AF14-E9356CE242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Moodle EXANUM : Utilisation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54EED93-BE3A-4628-9C89-C4D895F14E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Moodle EXANUM :</a:t>
            </a:r>
          </a:p>
          <a:p>
            <a:pPr lvl="1"/>
            <a:r>
              <a:rPr lang="fr-FR" dirty="0"/>
              <a:t>Dédié à tous les examens numériques</a:t>
            </a:r>
          </a:p>
          <a:p>
            <a:pPr lvl="1"/>
            <a:r>
              <a:rPr lang="fr-FR" dirty="0"/>
              <a:t>Dimensionnement serveur identique à Moodle UCA</a:t>
            </a:r>
          </a:p>
          <a:p>
            <a:pPr lvl="1"/>
            <a:r>
              <a:rPr lang="fr-FR" dirty="0"/>
              <a:t>Ouvert sur le monde pour une utilisation hors CNE</a:t>
            </a:r>
          </a:p>
          <a:p>
            <a:pPr lvl="1"/>
            <a:r>
              <a:rPr lang="fr-FR" dirty="0"/>
              <a:t>En liaison avec le Moodle UCA</a:t>
            </a:r>
          </a:p>
          <a:p>
            <a:pPr lvl="1"/>
            <a:r>
              <a:rPr lang="fr-FR" dirty="0"/>
              <a:t>Gestion d’un cycle de vie pour la consultation des résultats</a:t>
            </a:r>
          </a:p>
          <a:p>
            <a:pPr lvl="1"/>
            <a:r>
              <a:rPr lang="fr-FR" dirty="0"/>
              <a:t>Restriction par IP pour les examens en CNE</a:t>
            </a:r>
          </a:p>
          <a:p>
            <a:pPr lvl="1"/>
            <a:r>
              <a:rPr lang="fr-FR" dirty="0"/>
              <a:t>Possibilité d’exporter vers SNWeb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A3CF4CD-DC4E-45AD-BB92-EA6E18D968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D2234-7A10-4705-8E25-5AA748078490}" type="datetime1">
              <a:rPr lang="fr-FR" smtClean="0"/>
              <a:t>08/07/2022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BEB9687-4715-433C-89F8-29BF828C45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Christophe Bordonado - Université Côte d'Azur - DSI SEN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1B0884F-7B4E-4432-A33A-47B80E8D5E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3F1A7-58AB-0B45-AF0A-DCEC269B84E3}" type="slidenum">
              <a:rPr lang="fr-FR" smtClean="0"/>
              <a:t>7</a:t>
            </a:fld>
            <a:endParaRPr lang="fr-FR"/>
          </a:p>
        </p:txBody>
      </p:sp>
      <p:pic>
        <p:nvPicPr>
          <p:cNvPr id="7" name="Picture 2" descr="Université Côte d'Azur - Home | Facebook">
            <a:extLst>
              <a:ext uri="{FF2B5EF4-FFF2-40B4-BE49-F238E27FC236}">
                <a16:creationId xmlns:a16="http://schemas.microsoft.com/office/drawing/2014/main" id="{5A31E77D-99F3-AA82-B9FC-462B6993D2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0681" y="335559"/>
            <a:ext cx="1231847" cy="1231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72497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Université Côte d'Azur - Home | Facebook">
            <a:extLst>
              <a:ext uri="{FF2B5EF4-FFF2-40B4-BE49-F238E27FC236}">
                <a16:creationId xmlns:a16="http://schemas.microsoft.com/office/drawing/2014/main" id="{EF3DA59D-DD14-A080-53EE-E097CE036C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0681" y="335559"/>
            <a:ext cx="1231847" cy="1231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itre 1">
            <a:extLst>
              <a:ext uri="{FF2B5EF4-FFF2-40B4-BE49-F238E27FC236}">
                <a16:creationId xmlns:a16="http://schemas.microsoft.com/office/drawing/2014/main" id="{64BA32F7-AE9C-2C2B-7657-A34C6A5C60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6746" y="1130238"/>
            <a:ext cx="10166685" cy="1078213"/>
          </a:xfrm>
        </p:spPr>
        <p:txBody>
          <a:bodyPr/>
          <a:lstStyle/>
          <a:p>
            <a:r>
              <a:rPr lang="fr-FR" dirty="0"/>
              <a:t>Présentation des CNE</a:t>
            </a:r>
          </a:p>
        </p:txBody>
      </p:sp>
      <p:sp>
        <p:nvSpPr>
          <p:cNvPr id="14" name="Espace réservé du contenu 2">
            <a:extLst>
              <a:ext uri="{FF2B5EF4-FFF2-40B4-BE49-F238E27FC236}">
                <a16:creationId xmlns:a16="http://schemas.microsoft.com/office/drawing/2014/main" id="{CDE0D68E-1A70-ED86-E39A-33ABD847ED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6746" y="2343389"/>
            <a:ext cx="10166685" cy="387643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fr-FR" sz="2368" dirty="0">
                <a:latin typeface="Avenir Next"/>
              </a:rPr>
              <a:t>4 amphithéâtres disposant d’ordinateurs portables</a:t>
            </a:r>
          </a:p>
          <a:p>
            <a:pPr marL="0" indent="0">
              <a:buNone/>
            </a:pPr>
            <a:r>
              <a:rPr lang="fr-FR" sz="2368" dirty="0">
                <a:latin typeface="Avenir Next"/>
              </a:rPr>
              <a:t>Un réseau wifi dédié et caché spécialement configuré pour les épreuves</a:t>
            </a:r>
          </a:p>
          <a:p>
            <a:pPr marL="0" indent="0">
              <a:buNone/>
            </a:pPr>
            <a:r>
              <a:rPr lang="fr-FR" sz="2368" dirty="0">
                <a:latin typeface="Avenir Next"/>
              </a:rPr>
              <a:t>De 120 à 210 postes suivant le CNE, 660 si tous les CNE en simultané</a:t>
            </a:r>
          </a:p>
          <a:p>
            <a:pPr marL="0" indent="0">
              <a:buNone/>
            </a:pPr>
            <a:r>
              <a:rPr lang="fr-FR" sz="2368" dirty="0">
                <a:latin typeface="Avenir Next"/>
              </a:rPr>
              <a:t>Application maison dédiée pour :</a:t>
            </a:r>
          </a:p>
          <a:p>
            <a:r>
              <a:rPr lang="fr-FR" sz="2368" dirty="0">
                <a:latin typeface="Avenir Next"/>
              </a:rPr>
              <a:t>Autoriser ou interdire les accès Internet</a:t>
            </a:r>
          </a:p>
          <a:p>
            <a:r>
              <a:rPr lang="fr-FR" sz="2368" dirty="0">
                <a:latin typeface="Avenir Next"/>
              </a:rPr>
              <a:t>Scanner la carte d’étudiant</a:t>
            </a:r>
          </a:p>
          <a:p>
            <a:r>
              <a:rPr lang="fr-FR" sz="2368" dirty="0">
                <a:latin typeface="Avenir Next"/>
              </a:rPr>
              <a:t>Attribuer un ordinateur en scannant la puce de celui-ci</a:t>
            </a:r>
          </a:p>
          <a:p>
            <a:r>
              <a:rPr lang="fr-FR" sz="2368" dirty="0">
                <a:latin typeface="Avenir Next"/>
              </a:rPr>
              <a:t>Réaliser l’émargement par la même occasion</a:t>
            </a:r>
          </a:p>
          <a:p>
            <a:r>
              <a:rPr lang="fr-FR" sz="2368" dirty="0">
                <a:latin typeface="Avenir Next"/>
              </a:rPr>
              <a:t>Gérer les rendus des ordinateurs en fin de session</a:t>
            </a:r>
          </a:p>
        </p:txBody>
      </p:sp>
    </p:spTree>
    <p:extLst>
      <p:ext uri="{BB962C8B-B14F-4D97-AF65-F5344CB8AC3E}">
        <p14:creationId xmlns:p14="http://schemas.microsoft.com/office/powerpoint/2010/main" val="16312931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Université Côte d'Azur - Home | Facebook">
            <a:extLst>
              <a:ext uri="{FF2B5EF4-FFF2-40B4-BE49-F238E27FC236}">
                <a16:creationId xmlns:a16="http://schemas.microsoft.com/office/drawing/2014/main" id="{EF3DA59D-DD14-A080-53EE-E097CE036C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0681" y="335559"/>
            <a:ext cx="1231847" cy="1231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itre 1">
            <a:extLst>
              <a:ext uri="{FF2B5EF4-FFF2-40B4-BE49-F238E27FC236}">
                <a16:creationId xmlns:a16="http://schemas.microsoft.com/office/drawing/2014/main" id="{64BA32F7-AE9C-2C2B-7657-A34C6A5C60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6746" y="1130238"/>
            <a:ext cx="10166685" cy="1078213"/>
          </a:xfrm>
        </p:spPr>
        <p:txBody>
          <a:bodyPr/>
          <a:lstStyle/>
          <a:p>
            <a:r>
              <a:rPr lang="fr-FR" dirty="0"/>
              <a:t>Fonctionnement des CNE</a:t>
            </a:r>
          </a:p>
        </p:txBody>
      </p:sp>
      <p:sp>
        <p:nvSpPr>
          <p:cNvPr id="14" name="Espace réservé du contenu 2">
            <a:extLst>
              <a:ext uri="{FF2B5EF4-FFF2-40B4-BE49-F238E27FC236}">
                <a16:creationId xmlns:a16="http://schemas.microsoft.com/office/drawing/2014/main" id="{CDE0D68E-1A70-ED86-E39A-33ABD847ED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6746" y="2343389"/>
            <a:ext cx="10166685" cy="387643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fr-FR" sz="2368" dirty="0">
              <a:latin typeface="Avenir Next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BCB2C7DD-49C7-0EFB-6A01-1507343FD28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3180825" y="2343389"/>
            <a:ext cx="5830350" cy="3885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899423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MM22">
      <a:majorFont>
        <a:latin typeface="Raleway Bold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ésentation1" id="{87E5CE84-3A50-4C6B-99A3-1DF1346B8130}" vid="{2709B135-6D32-4E2F-B8E8-36BAA5AC8307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ScénarisationLégo</Template>
  <TotalTime>580</TotalTime>
  <Words>954</Words>
  <Application>Microsoft Office PowerPoint</Application>
  <PresentationFormat>Grand écran</PresentationFormat>
  <Paragraphs>177</Paragraphs>
  <Slides>35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35</vt:i4>
      </vt:variant>
    </vt:vector>
  </HeadingPairs>
  <TitlesOfParts>
    <vt:vector size="42" baseType="lpstr">
      <vt:lpstr>Arial</vt:lpstr>
      <vt:lpstr>Avenir Next</vt:lpstr>
      <vt:lpstr>Calibri</vt:lpstr>
      <vt:lpstr>Open Sans</vt:lpstr>
      <vt:lpstr>Raleway</vt:lpstr>
      <vt:lpstr>Raleway Bold</vt:lpstr>
      <vt:lpstr>Thème Office</vt:lpstr>
      <vt:lpstr>Utiliser Moodle pour les examens</vt:lpstr>
      <vt:lpstr>Déroulé</vt:lpstr>
      <vt:lpstr>Présentation PowerPoint</vt:lpstr>
      <vt:lpstr>Pourquoi moodle en examen ?</vt:lpstr>
      <vt:lpstr>Moodle EXANUM : Contexte</vt:lpstr>
      <vt:lpstr>Moodle EXANUM : Contexte</vt:lpstr>
      <vt:lpstr>Moodle EXANUM : Utilisation</vt:lpstr>
      <vt:lpstr>Présentation des CNE</vt:lpstr>
      <vt:lpstr>Fonctionnement des CNE</vt:lpstr>
      <vt:lpstr>Fonctionnement des CNE</vt:lpstr>
      <vt:lpstr>Fonctionnement des CNE</vt:lpstr>
      <vt:lpstr>Fonctionnement des CNE</vt:lpstr>
      <vt:lpstr>Fonctionnement des CNE</vt:lpstr>
      <vt:lpstr>Le résultat</vt:lpstr>
      <vt:lpstr>Mais pour en arriver là.....</vt:lpstr>
      <vt:lpstr>Et côte Moodle ?</vt:lpstr>
      <vt:lpstr>Infra ExaNum</vt:lpstr>
      <vt:lpstr>Moodle : Les serveurs</vt:lpstr>
      <vt:lpstr>Moodle : Configuration</vt:lpstr>
      <vt:lpstr>Moodle : Configuration activité « test »</vt:lpstr>
      <vt:lpstr>Moodle : Configuration activité « test »</vt:lpstr>
      <vt:lpstr>Moodle : Configuration activité « test »</vt:lpstr>
      <vt:lpstr>Moodle : Politique de sauvegarde</vt:lpstr>
      <vt:lpstr>Sécurisation CNE : restriction IP</vt:lpstr>
      <vt:lpstr>Sécurisation CNE : restriction IP</vt:lpstr>
      <vt:lpstr>Sécurisation CNE : restriction IP</vt:lpstr>
      <vt:lpstr>Voilà....</vt:lpstr>
      <vt:lpstr>Présentation PowerPoint</vt:lpstr>
      <vt:lpstr>Pourquoi moodle en examen ?</vt:lpstr>
      <vt:lpstr>Gestion du 100% distanciel</vt:lpstr>
      <vt:lpstr>Un espace de cours de « kits épreuves »</vt:lpstr>
      <vt:lpstr>Présentation PowerPoint</vt:lpstr>
      <vt:lpstr>Présentation PowerPoint</vt:lpstr>
      <vt:lpstr>Des questions ?</vt:lpstr>
      <vt:lpstr>MERCI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Scénarisation LEGO® et template Moodle</dc:title>
  <dc:creator>Damien Bouchard</dc:creator>
  <cp:lastModifiedBy>Damien Bouchard</cp:lastModifiedBy>
  <cp:revision>7</cp:revision>
  <dcterms:created xsi:type="dcterms:W3CDTF">2022-06-26T09:41:29Z</dcterms:created>
  <dcterms:modified xsi:type="dcterms:W3CDTF">2022-07-08T07:20:33Z</dcterms:modified>
</cp:coreProperties>
</file>