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4"/>
  </p:handoutMasterIdLst>
  <p:sldIdLst>
    <p:sldId id="256" r:id="rId2"/>
    <p:sldId id="308" r:id="rId3"/>
    <p:sldId id="260" r:id="rId4"/>
    <p:sldId id="257" r:id="rId5"/>
    <p:sldId id="296" r:id="rId6"/>
    <p:sldId id="264" r:id="rId7"/>
    <p:sldId id="262" r:id="rId8"/>
    <p:sldId id="263" r:id="rId9"/>
    <p:sldId id="295" r:id="rId10"/>
    <p:sldId id="265" r:id="rId11"/>
    <p:sldId id="258" r:id="rId12"/>
    <p:sldId id="270" r:id="rId13"/>
    <p:sldId id="271" r:id="rId14"/>
    <p:sldId id="297" r:id="rId15"/>
    <p:sldId id="266" r:id="rId16"/>
    <p:sldId id="259" r:id="rId17"/>
    <p:sldId id="273" r:id="rId18"/>
    <p:sldId id="274" r:id="rId19"/>
    <p:sldId id="275" r:id="rId20"/>
    <p:sldId id="276" r:id="rId21"/>
    <p:sldId id="278" r:id="rId22"/>
    <p:sldId id="279" r:id="rId23"/>
    <p:sldId id="282" r:id="rId24"/>
    <p:sldId id="280" r:id="rId25"/>
    <p:sldId id="277" r:id="rId26"/>
    <p:sldId id="285" r:id="rId27"/>
    <p:sldId id="281" r:id="rId28"/>
    <p:sldId id="291" r:id="rId29"/>
    <p:sldId id="304" r:id="rId30"/>
    <p:sldId id="286" r:id="rId31"/>
    <p:sldId id="287" r:id="rId32"/>
    <p:sldId id="283" r:id="rId33"/>
    <p:sldId id="288" r:id="rId34"/>
    <p:sldId id="289" r:id="rId35"/>
    <p:sldId id="307" r:id="rId36"/>
    <p:sldId id="290" r:id="rId37"/>
    <p:sldId id="261" r:id="rId38"/>
    <p:sldId id="267" r:id="rId39"/>
    <p:sldId id="272" r:id="rId40"/>
    <p:sldId id="298" r:id="rId41"/>
    <p:sldId id="299" r:id="rId42"/>
    <p:sldId id="292" r:id="rId43"/>
    <p:sldId id="309" r:id="rId44"/>
    <p:sldId id="294" r:id="rId45"/>
    <p:sldId id="310" r:id="rId46"/>
    <p:sldId id="293" r:id="rId47"/>
    <p:sldId id="302" r:id="rId48"/>
    <p:sldId id="303" r:id="rId49"/>
    <p:sldId id="306" r:id="rId50"/>
    <p:sldId id="301" r:id="rId51"/>
    <p:sldId id="284" r:id="rId52"/>
    <p:sldId id="305" r:id="rId5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24" y="6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alebasse\ducastelle\Documents\Rem&#233;diation%20en%20anglais_stats%20globa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ucastelle\Downloads\Rem&#233;diation%20en%20anglais%20Notes%20(2)%20(7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alebasse\ducastelle\Documents\Rem&#233;diation%20en%20anglais_stats%20globa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ucastelle\Downloads\Rem&#233;diation%20en%20anglais-temps%20par%20activit&#233;%20(2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489815990435325E-2"/>
          <c:y val="4.1025641025641026E-2"/>
          <c:w val="0.88630706664615433"/>
          <c:h val="0.6982761154855643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Analyse!$A$12:$A$35</c:f>
              <c:strCache>
                <c:ptCount val="24"/>
                <c:pt idx="0">
                  <c:v>GRAMMAR 1</c:v>
                </c:pt>
                <c:pt idx="1">
                  <c:v>LISTENING n°1</c:v>
                </c:pt>
                <c:pt idx="2">
                  <c:v>GRAMMAIRE 2</c:v>
                </c:pt>
                <c:pt idx="3">
                  <c:v>READING n°1</c:v>
                </c:pt>
                <c:pt idx="4">
                  <c:v>GRAMMAR n°3</c:v>
                </c:pt>
                <c:pt idx="5">
                  <c:v>LISTENING n°2</c:v>
                </c:pt>
                <c:pt idx="6">
                  <c:v>GRAMMAR n°4</c:v>
                </c:pt>
                <c:pt idx="7">
                  <c:v>READING n°2</c:v>
                </c:pt>
                <c:pt idx="8">
                  <c:v>GRAMMAR n°5</c:v>
                </c:pt>
                <c:pt idx="9">
                  <c:v>LISTENING n°3</c:v>
                </c:pt>
                <c:pt idx="10">
                  <c:v>GRAMMAR n°6</c:v>
                </c:pt>
                <c:pt idx="11">
                  <c:v>READING n°3</c:v>
                </c:pt>
                <c:pt idx="12">
                  <c:v>GRAMMAR n°7</c:v>
                </c:pt>
                <c:pt idx="13">
                  <c:v>LISTENING  n°4</c:v>
                </c:pt>
                <c:pt idx="14">
                  <c:v>GRAMMAR n°8</c:v>
                </c:pt>
                <c:pt idx="15">
                  <c:v>READING n°4</c:v>
                </c:pt>
                <c:pt idx="16">
                  <c:v>GRAMMAR n°9</c:v>
                </c:pt>
                <c:pt idx="17">
                  <c:v>LISTENING n°5</c:v>
                </c:pt>
                <c:pt idx="18">
                  <c:v>GRAMMAR n°10</c:v>
                </c:pt>
                <c:pt idx="19">
                  <c:v>READING n°5</c:v>
                </c:pt>
                <c:pt idx="20">
                  <c:v>GRAMMAR n°11</c:v>
                </c:pt>
                <c:pt idx="21">
                  <c:v>LISTENING n°6</c:v>
                </c:pt>
                <c:pt idx="22">
                  <c:v>GRAMMAR n°12</c:v>
                </c:pt>
                <c:pt idx="23">
                  <c:v>READING n°6</c:v>
                </c:pt>
              </c:strCache>
            </c:strRef>
          </c:cat>
          <c:val>
            <c:numRef>
              <c:f>Analyse!$B$12:$B$35</c:f>
              <c:numCache>
                <c:formatCode>General</c:formatCode>
                <c:ptCount val="24"/>
                <c:pt idx="0">
                  <c:v>69</c:v>
                </c:pt>
                <c:pt idx="1">
                  <c:v>56</c:v>
                </c:pt>
                <c:pt idx="2">
                  <c:v>50</c:v>
                </c:pt>
                <c:pt idx="3">
                  <c:v>37</c:v>
                </c:pt>
                <c:pt idx="4">
                  <c:v>38</c:v>
                </c:pt>
                <c:pt idx="5">
                  <c:v>28</c:v>
                </c:pt>
                <c:pt idx="6">
                  <c:v>32</c:v>
                </c:pt>
                <c:pt idx="7">
                  <c:v>24</c:v>
                </c:pt>
                <c:pt idx="8">
                  <c:v>36</c:v>
                </c:pt>
                <c:pt idx="9">
                  <c:v>23</c:v>
                </c:pt>
                <c:pt idx="10">
                  <c:v>31</c:v>
                </c:pt>
                <c:pt idx="11">
                  <c:v>22</c:v>
                </c:pt>
                <c:pt idx="12">
                  <c:v>31</c:v>
                </c:pt>
                <c:pt idx="13">
                  <c:v>16</c:v>
                </c:pt>
                <c:pt idx="14">
                  <c:v>21</c:v>
                </c:pt>
                <c:pt idx="15">
                  <c:v>13</c:v>
                </c:pt>
                <c:pt idx="16">
                  <c:v>33</c:v>
                </c:pt>
                <c:pt idx="17">
                  <c:v>18</c:v>
                </c:pt>
                <c:pt idx="18">
                  <c:v>29</c:v>
                </c:pt>
                <c:pt idx="19">
                  <c:v>11</c:v>
                </c:pt>
                <c:pt idx="20">
                  <c:v>17</c:v>
                </c:pt>
                <c:pt idx="21">
                  <c:v>15</c:v>
                </c:pt>
                <c:pt idx="22">
                  <c:v>13</c:v>
                </c:pt>
                <c:pt idx="2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2-7747-862A-8FDFF80E1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3929648"/>
        <c:axId val="1009501360"/>
      </c:barChart>
      <c:catAx>
        <c:axId val="101392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9501360"/>
        <c:crosses val="autoZero"/>
        <c:auto val="1"/>
        <c:lblAlgn val="ctr"/>
        <c:lblOffset val="100"/>
        <c:noMultiLvlLbl val="0"/>
      </c:catAx>
      <c:valAx>
        <c:axId val="100950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392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Participations</a:t>
            </a:r>
            <a:r>
              <a:rPr lang="fr-FR" baseline="0"/>
              <a:t> par activité (n°1 à n°6)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4.6468820110357495E-2"/>
          <c:y val="0.20918999708369787"/>
          <c:w val="0.91832765953760731"/>
          <c:h val="0.590405001458151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Grammar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Feuil1!$B$2:$G$2</c:f>
              <c:numCache>
                <c:formatCode>General</c:formatCode>
                <c:ptCount val="6"/>
                <c:pt idx="0">
                  <c:v>69</c:v>
                </c:pt>
                <c:pt idx="1">
                  <c:v>50</c:v>
                </c:pt>
                <c:pt idx="2">
                  <c:v>38</c:v>
                </c:pt>
                <c:pt idx="3">
                  <c:v>32</c:v>
                </c:pt>
                <c:pt idx="4">
                  <c:v>36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2-0D41-8D57-6B7FB84911FB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Listening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Feuil1!$B$3:$G$3</c:f>
              <c:numCache>
                <c:formatCode>General</c:formatCode>
                <c:ptCount val="6"/>
                <c:pt idx="0">
                  <c:v>56</c:v>
                </c:pt>
                <c:pt idx="1">
                  <c:v>28</c:v>
                </c:pt>
                <c:pt idx="2">
                  <c:v>23</c:v>
                </c:pt>
                <c:pt idx="3">
                  <c:v>16</c:v>
                </c:pt>
                <c:pt idx="4">
                  <c:v>22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62-0D41-8D57-6B7FB84911FB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Reading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Feuil1!$B$4:$G$4</c:f>
              <c:numCache>
                <c:formatCode>General</c:formatCode>
                <c:ptCount val="6"/>
                <c:pt idx="0">
                  <c:v>37</c:v>
                </c:pt>
                <c:pt idx="1">
                  <c:v>24</c:v>
                </c:pt>
                <c:pt idx="2">
                  <c:v>22</c:v>
                </c:pt>
                <c:pt idx="3">
                  <c:v>13</c:v>
                </c:pt>
                <c:pt idx="4">
                  <c:v>18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62-0D41-8D57-6B7FB8491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4531888"/>
        <c:axId val="1122018416"/>
      </c:barChart>
      <c:catAx>
        <c:axId val="9645318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22018416"/>
        <c:crosses val="autoZero"/>
        <c:auto val="1"/>
        <c:lblAlgn val="ctr"/>
        <c:lblOffset val="100"/>
        <c:noMultiLvlLbl val="0"/>
      </c:catAx>
      <c:valAx>
        <c:axId val="112201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453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baseline="0">
                <a:effectLst/>
              </a:rPr>
              <a:t>Reading : Nombre de participations </a:t>
            </a:r>
            <a:endParaRPr lang="fr-FR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Analyse!$G$39:$G$44</c:f>
              <c:strCache>
                <c:ptCount val="6"/>
                <c:pt idx="0">
                  <c:v>READING n°1</c:v>
                </c:pt>
                <c:pt idx="1">
                  <c:v>READING n°2</c:v>
                </c:pt>
                <c:pt idx="2">
                  <c:v>READING n°3</c:v>
                </c:pt>
                <c:pt idx="3">
                  <c:v>READING n°4</c:v>
                </c:pt>
                <c:pt idx="4">
                  <c:v>READING n°5</c:v>
                </c:pt>
                <c:pt idx="5">
                  <c:v>READING n°6</c:v>
                </c:pt>
              </c:strCache>
            </c:strRef>
          </c:cat>
          <c:val>
            <c:numRef>
              <c:f>Analyse!$H$39:$H$44</c:f>
              <c:numCache>
                <c:formatCode>General</c:formatCode>
                <c:ptCount val="6"/>
                <c:pt idx="0">
                  <c:v>37</c:v>
                </c:pt>
                <c:pt idx="1">
                  <c:v>22</c:v>
                </c:pt>
                <c:pt idx="2">
                  <c:v>22</c:v>
                </c:pt>
                <c:pt idx="3">
                  <c:v>13</c:v>
                </c:pt>
                <c:pt idx="4">
                  <c:v>18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19-4449-B9E9-E2196E6095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2085680"/>
        <c:axId val="995572784"/>
      </c:barChart>
      <c:catAx>
        <c:axId val="71208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7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5572784"/>
        <c:crosses val="autoZero"/>
        <c:auto val="1"/>
        <c:lblAlgn val="ctr"/>
        <c:lblOffset val="100"/>
        <c:noMultiLvlLbl val="0"/>
      </c:catAx>
      <c:valAx>
        <c:axId val="99557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208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Listening : Nombre de participations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2692038495188109E-2"/>
          <c:y val="0.16708333333333336"/>
          <c:w val="0.90286351706036749"/>
          <c:h val="0.670030985710119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Analyse!$D$39:$D$44</c:f>
              <c:strCache>
                <c:ptCount val="6"/>
                <c:pt idx="0">
                  <c:v>LISTENING n°1</c:v>
                </c:pt>
                <c:pt idx="1">
                  <c:v>LISTENING n°2</c:v>
                </c:pt>
                <c:pt idx="2">
                  <c:v>LISTENING n°3</c:v>
                </c:pt>
                <c:pt idx="3">
                  <c:v>LISTENING  n°4</c:v>
                </c:pt>
                <c:pt idx="4">
                  <c:v>LISTENING n°5</c:v>
                </c:pt>
                <c:pt idx="5">
                  <c:v>LISTENING n°6</c:v>
                </c:pt>
              </c:strCache>
            </c:strRef>
          </c:cat>
          <c:val>
            <c:numRef>
              <c:f>Analyse!$E$39:$E$44</c:f>
              <c:numCache>
                <c:formatCode>General</c:formatCode>
                <c:ptCount val="6"/>
                <c:pt idx="0">
                  <c:v>56</c:v>
                </c:pt>
                <c:pt idx="1">
                  <c:v>30</c:v>
                </c:pt>
                <c:pt idx="2">
                  <c:v>23</c:v>
                </c:pt>
                <c:pt idx="3">
                  <c:v>16</c:v>
                </c:pt>
                <c:pt idx="4">
                  <c:v>22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F-AE42-B9B5-B968C74B67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4344240"/>
        <c:axId val="1065973136"/>
      </c:barChart>
      <c:catAx>
        <c:axId val="124434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02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65973136"/>
        <c:crosses val="autoZero"/>
        <c:auto val="1"/>
        <c:lblAlgn val="ctr"/>
        <c:lblOffset val="100"/>
        <c:noMultiLvlLbl val="0"/>
      </c:catAx>
      <c:valAx>
        <c:axId val="106597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434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Participants</a:t>
            </a:r>
            <a:r>
              <a:rPr lang="fr-FR" baseline="0"/>
              <a:t> et moyennes en fonction du temps passé sur l'activité - Grammar 1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Nombre de participants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Grammar!$A$2:$A$5</c:f>
              <c:strCache>
                <c:ptCount val="4"/>
                <c:pt idx="0">
                  <c:v>0 à 15 min</c:v>
                </c:pt>
                <c:pt idx="1">
                  <c:v>15 à 30 min</c:v>
                </c:pt>
                <c:pt idx="2">
                  <c:v>30 à 45 min</c:v>
                </c:pt>
                <c:pt idx="3">
                  <c:v>45 min et +</c:v>
                </c:pt>
              </c:strCache>
            </c:strRef>
          </c:cat>
          <c:val>
            <c:numRef>
              <c:f>Grammar!$B$2:$B$5</c:f>
              <c:numCache>
                <c:formatCode>General</c:formatCode>
                <c:ptCount val="4"/>
                <c:pt idx="0">
                  <c:v>25</c:v>
                </c:pt>
                <c:pt idx="1">
                  <c:v>27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6-D642-8827-99DD5AAF1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0720688"/>
        <c:axId val="750720360"/>
      </c:barChart>
      <c:lineChart>
        <c:grouping val="standard"/>
        <c:varyColors val="0"/>
        <c:ser>
          <c:idx val="1"/>
          <c:order val="1"/>
          <c:tx>
            <c:v>Moyennes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Grammar!$A$2:$A$5</c:f>
              <c:strCache>
                <c:ptCount val="4"/>
                <c:pt idx="0">
                  <c:v>0 à 15 min</c:v>
                </c:pt>
                <c:pt idx="1">
                  <c:v>15 à 30 min</c:v>
                </c:pt>
                <c:pt idx="2">
                  <c:v>30 à 45 min</c:v>
                </c:pt>
                <c:pt idx="3">
                  <c:v>45 min et +</c:v>
                </c:pt>
              </c:strCache>
            </c:strRef>
          </c:cat>
          <c:val>
            <c:numRef>
              <c:f>Grammar!$C$2:$C$5</c:f>
              <c:numCache>
                <c:formatCode>0.00</c:formatCode>
                <c:ptCount val="4"/>
                <c:pt idx="0">
                  <c:v>13.208499999999997</c:v>
                </c:pt>
                <c:pt idx="1">
                  <c:v>12.318636363636363</c:v>
                </c:pt>
                <c:pt idx="2">
                  <c:v>10.727999999999998</c:v>
                </c:pt>
                <c:pt idx="3">
                  <c:v>6.4783333333333344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F6-D642-8827-99DD5AAF1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200624"/>
        <c:axId val="429199312"/>
      </c:lineChart>
      <c:catAx>
        <c:axId val="75072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50720360"/>
        <c:crosses val="autoZero"/>
        <c:auto val="1"/>
        <c:lblAlgn val="ctr"/>
        <c:lblOffset val="100"/>
        <c:noMultiLvlLbl val="0"/>
      </c:catAx>
      <c:valAx>
        <c:axId val="750720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50720688"/>
        <c:crosses val="autoZero"/>
        <c:crossBetween val="between"/>
      </c:valAx>
      <c:valAx>
        <c:axId val="429199312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9200624"/>
        <c:crosses val="max"/>
        <c:crossBetween val="between"/>
      </c:valAx>
      <c:catAx>
        <c:axId val="429200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9199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taux d'abandon</a:t>
            </a:r>
          </a:p>
          <a:p>
            <a:pPr>
              <a:defRPr/>
            </a:pP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C6E-8F48-8EC7-52D742268F0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C6E-8F48-8EC7-52D742268F0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C6E-8F48-8EC7-52D742268F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abandon immédiat</c:v>
                </c:pt>
                <c:pt idx="1">
                  <c:v>abandon rapide</c:v>
                </c:pt>
                <c:pt idx="2">
                  <c:v>abandon tardif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38</c:v>
                </c:pt>
                <c:pt idx="1">
                  <c:v>14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C6E-8F48-8EC7-52D742268F0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taux d'abandon</a:t>
            </a:r>
          </a:p>
          <a:p>
            <a:pPr>
              <a:defRPr/>
            </a:pP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751-1145-B1A6-E2FBF54C735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751-1145-B1A6-E2FBF54C735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751-1145-B1A6-E2FBF54C73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abandon immédiat</c:v>
                </c:pt>
                <c:pt idx="1">
                  <c:v>abandon rapide</c:v>
                </c:pt>
                <c:pt idx="2">
                  <c:v>abandon tardif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38</c:v>
                </c:pt>
                <c:pt idx="1">
                  <c:v>14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51-1145-B1A6-E2FBF54C735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612FF-34FE-45C5-A2FE-08BA1C1AE426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1E6DD-D623-45E7-94D4-312E3FFEE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15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4"/>
          <a:stretch/>
        </p:blipFill>
        <p:spPr>
          <a:xfrm>
            <a:off x="485776" y="1085850"/>
            <a:ext cx="11236321" cy="49720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 userDrawn="1">
            <p:ph type="ctrTitle"/>
          </p:nvPr>
        </p:nvSpPr>
        <p:spPr>
          <a:xfrm>
            <a:off x="1866899" y="1733550"/>
            <a:ext cx="8458200" cy="2667426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00206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 userDrawn="1">
            <p:ph type="subTitle" idx="1"/>
          </p:nvPr>
        </p:nvSpPr>
        <p:spPr>
          <a:xfrm>
            <a:off x="1866898" y="4537501"/>
            <a:ext cx="8458201" cy="109124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0133A"/>
                </a:solidFill>
                <a:latin typeface="Raleway" panose="020B00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41" y="548921"/>
            <a:ext cx="1259113" cy="11119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6" y="218304"/>
            <a:ext cx="1291259" cy="6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5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17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4"/>
          <a:stretch/>
        </p:blipFill>
        <p:spPr>
          <a:xfrm>
            <a:off x="485776" y="1085850"/>
            <a:ext cx="11236321" cy="49720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800225"/>
            <a:ext cx="10515600" cy="2886075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00133A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829175"/>
            <a:ext cx="10515600" cy="10985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00133A"/>
                </a:solidFill>
                <a:latin typeface="Raleway" panose="020B00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41" y="548921"/>
            <a:ext cx="1259113" cy="111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6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6746" y="2333625"/>
            <a:ext cx="4973054" cy="3843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2333625"/>
            <a:ext cx="5041231" cy="3843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34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46745" y="1136261"/>
            <a:ext cx="10166685" cy="69056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746" y="1963348"/>
            <a:ext cx="4950829" cy="74175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746" y="2813828"/>
            <a:ext cx="4950829" cy="34059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963348"/>
            <a:ext cx="5041231" cy="74175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813828"/>
            <a:ext cx="5041231" cy="34059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52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50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9788" y="1249129"/>
            <a:ext cx="3932237" cy="903521"/>
          </a:xfrm>
        </p:spPr>
        <p:txBody>
          <a:bodyPr anchor="ctr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1600201"/>
            <a:ext cx="6172200" cy="4260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305050"/>
            <a:ext cx="3932237" cy="356393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8B00-CCE8-4C4F-BC19-E7C681DEEC72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596-BF22-42BF-8CDC-B22E2A4529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41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6" r="-1304" b="2633"/>
          <a:stretch/>
        </p:blipFill>
        <p:spPr>
          <a:xfrm>
            <a:off x="0" y="0"/>
            <a:ext cx="12356432" cy="6858001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-1"/>
            <a:ext cx="12204032" cy="685800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zz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 userDrawn="1">
            <p:ph type="title"/>
          </p:nvPr>
        </p:nvSpPr>
        <p:spPr>
          <a:xfrm>
            <a:off x="1046746" y="1130238"/>
            <a:ext cx="10166685" cy="1078213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idx="1"/>
          </p:nvPr>
        </p:nvSpPr>
        <p:spPr>
          <a:xfrm>
            <a:off x="1046746" y="2343389"/>
            <a:ext cx="10166685" cy="3876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 userDrawn="1">
            <p:ph type="dt" sz="half" idx="2"/>
          </p:nvPr>
        </p:nvSpPr>
        <p:spPr>
          <a:xfrm>
            <a:off x="1046746" y="63777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08B00-CCE8-4C4F-BC19-E7C681DEEC72}" type="datetimeFigureOut">
              <a:rPr lang="fr-FR" smtClean="0"/>
              <a:pPr/>
              <a:t>07/07/2022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 userDrawn="1">
            <p:ph type="sldNum" sz="quarter" idx="4"/>
          </p:nvPr>
        </p:nvSpPr>
        <p:spPr>
          <a:xfrm>
            <a:off x="8470231" y="635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60596-BF22-42BF-8CDC-B22E2A4529C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2" y="267812"/>
            <a:ext cx="1916623" cy="710194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2920707" y="461849"/>
            <a:ext cx="0" cy="322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79" y="330525"/>
            <a:ext cx="1141934" cy="5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6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u="none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00133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133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133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133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rgbClr val="00133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poodll.com/" TargetMode="External"/><Relationship Id="rId2" Type="http://schemas.openxmlformats.org/officeDocument/2006/relationships/hyperlink" Target="https://levelup.pl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crosoft.com/en-us/education/products/learning-tools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B0D14E-1F1B-435B-F3FD-8292E0A58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463" y="1748394"/>
            <a:ext cx="6437857" cy="1369677"/>
          </a:xfrm>
        </p:spPr>
        <p:txBody>
          <a:bodyPr>
            <a:normAutofit/>
          </a:bodyPr>
          <a:lstStyle/>
          <a:p>
            <a:r>
              <a:rPr lang="fr-FR" sz="4400" b="1" dirty="0">
                <a:solidFill>
                  <a:srgbClr val="00B0F0"/>
                </a:solidFill>
              </a:rPr>
              <a:t>Remédiation d’anglais par gamification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DA7926-22D2-67FA-9D2D-EDCDF7E40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799" y="4975912"/>
            <a:ext cx="8458201" cy="1091242"/>
          </a:xfrm>
        </p:spPr>
        <p:txBody>
          <a:bodyPr>
            <a:noAutofit/>
          </a:bodyPr>
          <a:lstStyle/>
          <a:p>
            <a:r>
              <a:rPr lang="fr-FR" sz="1800" b="1" dirty="0">
                <a:solidFill>
                  <a:schemeClr val="accent2"/>
                </a:solidFill>
              </a:rPr>
              <a:t>Marcin STAWIARSKI</a:t>
            </a:r>
          </a:p>
          <a:p>
            <a:r>
              <a:rPr lang="fr-FR" sz="1800" b="1" dirty="0">
                <a:solidFill>
                  <a:schemeClr val="accent2"/>
                </a:solidFill>
              </a:rPr>
              <a:t>Université de Caen Normandie</a:t>
            </a:r>
          </a:p>
          <a:p>
            <a:r>
              <a:rPr lang="fr-FR" sz="1800" b="1" dirty="0">
                <a:solidFill>
                  <a:schemeClr val="accent2"/>
                </a:solidFill>
              </a:rPr>
              <a:t>Département LEA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5764B2F-5BEA-E863-DE53-964B13626D3D}"/>
              </a:ext>
            </a:extLst>
          </p:cNvPr>
          <p:cNvSpPr txBox="1"/>
          <p:nvPr/>
        </p:nvSpPr>
        <p:spPr>
          <a:xfrm>
            <a:off x="10233765" y="5697822"/>
            <a:ext cx="162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6 juillet 2022</a:t>
            </a:r>
          </a:p>
        </p:txBody>
      </p:sp>
    </p:spTree>
    <p:extLst>
      <p:ext uri="{BB962C8B-B14F-4D97-AF65-F5344CB8AC3E}">
        <p14:creationId xmlns:p14="http://schemas.microsoft.com/office/powerpoint/2010/main" val="1392781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B7DA988-F9BC-4EFA-7636-404858DF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346" y="1036577"/>
            <a:ext cx="10166685" cy="1078213"/>
          </a:xfrm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Suivi statistique et analyse des premiers résultats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419C83-BFCB-379F-080A-BFCC723FB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343390"/>
            <a:ext cx="10166685" cy="63687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fr-FR" b="1" dirty="0">
                <a:solidFill>
                  <a:srgbClr val="00B0F0"/>
                </a:solidFill>
              </a:rPr>
              <a:t>Moyenne générale </a:t>
            </a:r>
            <a:r>
              <a:rPr lang="fr-FR" dirty="0"/>
              <a:t>toutes activités confondues : </a:t>
            </a:r>
            <a:r>
              <a:rPr lang="fr-FR" b="1" dirty="0">
                <a:solidFill>
                  <a:srgbClr val="00B0F0"/>
                </a:solidFill>
              </a:rPr>
              <a:t>11/20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Le nombre de participants par activité diminue fortement à partir de la session 3. </a:t>
            </a:r>
          </a:p>
          <a:p>
            <a:endParaRPr lang="fr-FR" dirty="0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DF7DA0E0-A969-4A63-866E-EB0227319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8262832"/>
              </p:ext>
            </p:extLst>
          </p:nvPr>
        </p:nvGraphicFramePr>
        <p:xfrm>
          <a:off x="1372777" y="3208868"/>
          <a:ext cx="8772120" cy="3124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505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B4CCB7-D2FB-30E2-393D-7AE592380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600" y="2299736"/>
            <a:ext cx="8670278" cy="84007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000" b="1" dirty="0">
                <a:solidFill>
                  <a:srgbClr val="0070C0"/>
                </a:solidFill>
              </a:rPr>
              <a:t>les étudiants participent davantage aux activités « </a:t>
            </a:r>
            <a:r>
              <a:rPr lang="fr-FR" sz="2000" b="1" dirty="0" err="1">
                <a:solidFill>
                  <a:srgbClr val="0070C0"/>
                </a:solidFill>
              </a:rPr>
              <a:t>grammar</a:t>
            </a:r>
            <a:r>
              <a:rPr lang="fr-FR" sz="2000" b="1" dirty="0">
                <a:solidFill>
                  <a:srgbClr val="0070C0"/>
                </a:solidFill>
              </a:rPr>
              <a:t> »</a:t>
            </a:r>
          </a:p>
          <a:p>
            <a:pPr>
              <a:buFont typeface="Wingdings" pitchFamily="2" charset="2"/>
              <a:buChar char="v"/>
            </a:pPr>
            <a:r>
              <a:rPr lang="fr-FR" sz="2000" b="1" dirty="0">
                <a:solidFill>
                  <a:schemeClr val="accent2"/>
                </a:solidFill>
              </a:rPr>
              <a:t>moindre participation aux activités « </a:t>
            </a:r>
            <a:r>
              <a:rPr lang="fr-FR" sz="2000" b="1" dirty="0" err="1">
                <a:solidFill>
                  <a:schemeClr val="accent2"/>
                </a:solidFill>
              </a:rPr>
              <a:t>listening</a:t>
            </a:r>
            <a:r>
              <a:rPr lang="fr-FR" sz="2000" b="1" dirty="0">
                <a:solidFill>
                  <a:schemeClr val="accent2"/>
                </a:solidFill>
              </a:rPr>
              <a:t> »</a:t>
            </a:r>
          </a:p>
          <a:p>
            <a:pPr>
              <a:buFont typeface="Wingdings" pitchFamily="2" charset="2"/>
              <a:buChar char="v"/>
            </a:pP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participation encore plus faible à l’activité « </a:t>
            </a:r>
            <a:r>
              <a:rPr lang="fr-FR" sz="2000" b="1" dirty="0" err="1">
                <a:solidFill>
                  <a:schemeClr val="bg2">
                    <a:lumMod val="75000"/>
                  </a:schemeClr>
                </a:solidFill>
              </a:rPr>
              <a:t>reading</a:t>
            </a:r>
            <a:r>
              <a:rPr lang="fr-FR" sz="2000" b="1" dirty="0">
                <a:solidFill>
                  <a:schemeClr val="bg2">
                    <a:lumMod val="75000"/>
                  </a:schemeClr>
                </a:solidFill>
              </a:rPr>
              <a:t> » 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9256E7BD-9F50-4C12-8351-D769B343CC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8165903"/>
              </p:ext>
            </p:extLst>
          </p:nvPr>
        </p:nvGraphicFramePr>
        <p:xfrm>
          <a:off x="1625277" y="3846231"/>
          <a:ext cx="88161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re 2">
            <a:extLst>
              <a:ext uri="{FF2B5EF4-FFF2-40B4-BE49-F238E27FC236}">
                <a16:creationId xmlns:a16="http://schemas.microsoft.com/office/drawing/2014/main" id="{8CB93349-B4AF-3AF0-79DA-0328F3CCA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600" y="1054212"/>
            <a:ext cx="10166685" cy="1078213"/>
          </a:xfrm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Suivi statistique et analyse des premiers résultats</a:t>
            </a:r>
          </a:p>
        </p:txBody>
      </p:sp>
    </p:spTree>
    <p:extLst>
      <p:ext uri="{BB962C8B-B14F-4D97-AF65-F5344CB8AC3E}">
        <p14:creationId xmlns:p14="http://schemas.microsoft.com/office/powerpoint/2010/main" val="3487680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23F9CA-882B-AB98-A96D-0F754E928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418586"/>
            <a:ext cx="10166685" cy="73847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+mj-lt"/>
              </a:rPr>
              <a:t>Le nombre de participations aux activités de « </a:t>
            </a:r>
            <a:r>
              <a:rPr lang="fr-FR" dirty="0" err="1">
                <a:latin typeface="+mj-lt"/>
              </a:rPr>
              <a:t>listening</a:t>
            </a:r>
            <a:r>
              <a:rPr lang="fr-FR" dirty="0">
                <a:latin typeface="+mj-lt"/>
              </a:rPr>
              <a:t> » et « </a:t>
            </a:r>
            <a:r>
              <a:rPr lang="fr-FR" dirty="0" err="1">
                <a:latin typeface="+mj-lt"/>
              </a:rPr>
              <a:t>reading</a:t>
            </a:r>
            <a:r>
              <a:rPr lang="fr-FR" dirty="0">
                <a:latin typeface="+mj-lt"/>
              </a:rPr>
              <a:t> » diminue considérablement avec le temps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3383E44F-B79B-496A-8C4D-0F200AD79C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062431"/>
              </p:ext>
            </p:extLst>
          </p:nvPr>
        </p:nvGraphicFramePr>
        <p:xfrm>
          <a:off x="6096000" y="3275914"/>
          <a:ext cx="5432854" cy="289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8DC29780-F5FE-4C4B-9B62-5002EC30F2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9909795"/>
              </p:ext>
            </p:extLst>
          </p:nvPr>
        </p:nvGraphicFramePr>
        <p:xfrm>
          <a:off x="835340" y="3428999"/>
          <a:ext cx="5071190" cy="2737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re 2">
            <a:extLst>
              <a:ext uri="{FF2B5EF4-FFF2-40B4-BE49-F238E27FC236}">
                <a16:creationId xmlns:a16="http://schemas.microsoft.com/office/drawing/2014/main" id="{171B9F48-7A9E-A5E4-3E3E-187507D5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221523"/>
            <a:ext cx="10166685" cy="1078213"/>
          </a:xfrm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Suivi statistique et analyse des premiers résultats</a:t>
            </a:r>
          </a:p>
        </p:txBody>
      </p:sp>
    </p:spTree>
    <p:extLst>
      <p:ext uri="{BB962C8B-B14F-4D97-AF65-F5344CB8AC3E}">
        <p14:creationId xmlns:p14="http://schemas.microsoft.com/office/powerpoint/2010/main" val="271255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D7A9AF-60C7-7FDA-C55A-89FA54759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64" y="2251687"/>
            <a:ext cx="5108879" cy="186498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000" dirty="0"/>
              <a:t>Le temps passé par activité est très révélateur : très peu de participants passent plus de 20 minutes par activité</a:t>
            </a:r>
          </a:p>
          <a:p>
            <a:pPr>
              <a:buFont typeface="Wingdings" pitchFamily="2" charset="2"/>
              <a:buChar char="v"/>
            </a:pPr>
            <a:r>
              <a:rPr lang="fr-FR" sz="2000" dirty="0"/>
              <a:t>Refus massif de lire 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156409"/>
              </p:ext>
            </p:extLst>
          </p:nvPr>
        </p:nvGraphicFramePr>
        <p:xfrm>
          <a:off x="905622" y="4116688"/>
          <a:ext cx="4340860" cy="214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re 2">
            <a:extLst>
              <a:ext uri="{FF2B5EF4-FFF2-40B4-BE49-F238E27FC236}">
                <a16:creationId xmlns:a16="http://schemas.microsoft.com/office/drawing/2014/main" id="{E3C4B04B-94D8-A127-B33B-E09B85A63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94" y="1017636"/>
            <a:ext cx="4669350" cy="1078213"/>
          </a:xfr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38900056">
                  <a:custGeom>
                    <a:avLst/>
                    <a:gdLst>
                      <a:gd name="connsiteX0" fmla="*/ 0 w 4669350"/>
                      <a:gd name="connsiteY0" fmla="*/ 0 h 1078213"/>
                      <a:gd name="connsiteX1" fmla="*/ 4669350 w 4669350"/>
                      <a:gd name="connsiteY1" fmla="*/ 0 h 1078213"/>
                      <a:gd name="connsiteX2" fmla="*/ 4669350 w 4669350"/>
                      <a:gd name="connsiteY2" fmla="*/ 1078213 h 1078213"/>
                      <a:gd name="connsiteX3" fmla="*/ 0 w 4669350"/>
                      <a:gd name="connsiteY3" fmla="*/ 1078213 h 1078213"/>
                      <a:gd name="connsiteX4" fmla="*/ 0 w 4669350"/>
                      <a:gd name="connsiteY4" fmla="*/ 0 h 1078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69350" h="1078213" fill="none" extrusionOk="0">
                        <a:moveTo>
                          <a:pt x="0" y="0"/>
                        </a:moveTo>
                        <a:cubicBezTo>
                          <a:pt x="1837012" y="71009"/>
                          <a:pt x="2793814" y="-110073"/>
                          <a:pt x="4669350" y="0"/>
                        </a:cubicBezTo>
                        <a:cubicBezTo>
                          <a:pt x="4611578" y="236048"/>
                          <a:pt x="4749026" y="692636"/>
                          <a:pt x="4669350" y="1078213"/>
                        </a:cubicBezTo>
                        <a:cubicBezTo>
                          <a:pt x="3887088" y="958817"/>
                          <a:pt x="1058017" y="962722"/>
                          <a:pt x="0" y="1078213"/>
                        </a:cubicBezTo>
                        <a:cubicBezTo>
                          <a:pt x="-14644" y="605121"/>
                          <a:pt x="-28396" y="383416"/>
                          <a:pt x="0" y="0"/>
                        </a:cubicBezTo>
                        <a:close/>
                      </a:path>
                      <a:path w="4669350" h="1078213" stroke="0" extrusionOk="0">
                        <a:moveTo>
                          <a:pt x="0" y="0"/>
                        </a:moveTo>
                        <a:cubicBezTo>
                          <a:pt x="761565" y="85907"/>
                          <a:pt x="3636776" y="-138608"/>
                          <a:pt x="4669350" y="0"/>
                        </a:cubicBezTo>
                        <a:cubicBezTo>
                          <a:pt x="4601185" y="324091"/>
                          <a:pt x="4703407" y="561565"/>
                          <a:pt x="4669350" y="1078213"/>
                        </a:cubicBezTo>
                        <a:cubicBezTo>
                          <a:pt x="2380871" y="965478"/>
                          <a:pt x="1551713" y="917773"/>
                          <a:pt x="0" y="1078213"/>
                        </a:cubicBezTo>
                        <a:cubicBezTo>
                          <a:pt x="-94616" y="932002"/>
                          <a:pt x="-10805" y="3446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Suivi statistique et analyse des premiers résultats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13179C-73F8-2808-7A8C-0FE991BEE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43" y="665790"/>
            <a:ext cx="6032500" cy="5746951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107EE1C-70B1-15A2-2DFF-9C8DF53D9750}"/>
              </a:ext>
            </a:extLst>
          </p:cNvPr>
          <p:cNvCxnSpPr>
            <a:cxnSpLocks/>
          </p:cNvCxnSpPr>
          <p:nvPr/>
        </p:nvCxnSpPr>
        <p:spPr>
          <a:xfrm flipH="1">
            <a:off x="6863842" y="5382083"/>
            <a:ext cx="610620" cy="3494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C6B96BF-B6CD-7BDA-6BB1-F4F1C7F9651B}"/>
              </a:ext>
            </a:extLst>
          </p:cNvPr>
          <p:cNvCxnSpPr/>
          <p:nvPr/>
        </p:nvCxnSpPr>
        <p:spPr>
          <a:xfrm>
            <a:off x="6184900" y="5867400"/>
            <a:ext cx="5969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7C8952D-B172-35F3-48D9-FFD2B975CF61}"/>
              </a:ext>
            </a:extLst>
          </p:cNvPr>
          <p:cNvCxnSpPr>
            <a:cxnSpLocks/>
          </p:cNvCxnSpPr>
          <p:nvPr/>
        </p:nvCxnSpPr>
        <p:spPr>
          <a:xfrm flipH="1">
            <a:off x="7028432" y="1702940"/>
            <a:ext cx="610620" cy="3494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2F63C55-A5D0-5EA2-DBE3-768A22633EF3}"/>
              </a:ext>
            </a:extLst>
          </p:cNvPr>
          <p:cNvCxnSpPr/>
          <p:nvPr/>
        </p:nvCxnSpPr>
        <p:spPr>
          <a:xfrm>
            <a:off x="6311900" y="2095849"/>
            <a:ext cx="5969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9A024A2-BABC-89C7-1B95-C9D9FEEF3DCF}"/>
              </a:ext>
            </a:extLst>
          </p:cNvPr>
          <p:cNvCxnSpPr>
            <a:cxnSpLocks/>
          </p:cNvCxnSpPr>
          <p:nvPr/>
        </p:nvCxnSpPr>
        <p:spPr>
          <a:xfrm flipH="1">
            <a:off x="6911976" y="2538106"/>
            <a:ext cx="610620" cy="3494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2B8227C-F8A5-EC79-8F12-B306F52C5548}"/>
              </a:ext>
            </a:extLst>
          </p:cNvPr>
          <p:cNvCxnSpPr/>
          <p:nvPr/>
        </p:nvCxnSpPr>
        <p:spPr>
          <a:xfrm>
            <a:off x="6184900" y="2966241"/>
            <a:ext cx="5969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940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7F4124-1AC0-AF90-5296-B9EECED3BE6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Activités de lecture: Reading 1 vs. Reading 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AC991E-6069-3EF5-91CC-C6D0FB4B0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70" y="2431577"/>
            <a:ext cx="4207206" cy="433992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A2D371-53CE-F95F-6E20-1D885C18B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430" y="2431577"/>
            <a:ext cx="5188389" cy="4339926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9A8B07E-7DDB-64B7-47AD-98DE436E8229}"/>
              </a:ext>
            </a:extLst>
          </p:cNvPr>
          <p:cNvCxnSpPr>
            <a:cxnSpLocks/>
          </p:cNvCxnSpPr>
          <p:nvPr/>
        </p:nvCxnSpPr>
        <p:spPr>
          <a:xfrm>
            <a:off x="6907426" y="4483100"/>
            <a:ext cx="457201" cy="207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3D85F97-749F-99F3-FB0C-B6318DA489F5}"/>
              </a:ext>
            </a:extLst>
          </p:cNvPr>
          <p:cNvCxnSpPr>
            <a:cxnSpLocks/>
          </p:cNvCxnSpPr>
          <p:nvPr/>
        </p:nvCxnSpPr>
        <p:spPr>
          <a:xfrm>
            <a:off x="6907426" y="5943600"/>
            <a:ext cx="308638" cy="2075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12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ED06A84-FCC5-08E9-1BD1-652964D26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301" y="0"/>
            <a:ext cx="6818699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E1F7CB13-5A7A-1290-2D7D-09E3EBA8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55" y="1435038"/>
            <a:ext cx="4205007" cy="1078213"/>
          </a:xfrm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4138900056">
                  <a:custGeom>
                    <a:avLst/>
                    <a:gdLst>
                      <a:gd name="connsiteX0" fmla="*/ 0 w 4205007"/>
                      <a:gd name="connsiteY0" fmla="*/ 0 h 1078213"/>
                      <a:gd name="connsiteX1" fmla="*/ 4205007 w 4205007"/>
                      <a:gd name="connsiteY1" fmla="*/ 0 h 1078213"/>
                      <a:gd name="connsiteX2" fmla="*/ 4205007 w 4205007"/>
                      <a:gd name="connsiteY2" fmla="*/ 1078213 h 1078213"/>
                      <a:gd name="connsiteX3" fmla="*/ 0 w 4205007"/>
                      <a:gd name="connsiteY3" fmla="*/ 1078213 h 1078213"/>
                      <a:gd name="connsiteX4" fmla="*/ 0 w 4205007"/>
                      <a:gd name="connsiteY4" fmla="*/ 0 h 1078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05007" h="1078213" fill="none" extrusionOk="0">
                        <a:moveTo>
                          <a:pt x="0" y="0"/>
                        </a:moveTo>
                        <a:cubicBezTo>
                          <a:pt x="1603031" y="71009"/>
                          <a:pt x="2686487" y="-110073"/>
                          <a:pt x="4205007" y="0"/>
                        </a:cubicBezTo>
                        <a:cubicBezTo>
                          <a:pt x="4147235" y="236048"/>
                          <a:pt x="4284683" y="692636"/>
                          <a:pt x="4205007" y="1078213"/>
                        </a:cubicBezTo>
                        <a:cubicBezTo>
                          <a:pt x="2265054" y="958817"/>
                          <a:pt x="576573" y="962722"/>
                          <a:pt x="0" y="1078213"/>
                        </a:cubicBezTo>
                        <a:cubicBezTo>
                          <a:pt x="-14644" y="605121"/>
                          <a:pt x="-28396" y="383416"/>
                          <a:pt x="0" y="0"/>
                        </a:cubicBezTo>
                        <a:close/>
                      </a:path>
                      <a:path w="4205007" h="1078213" stroke="0" extrusionOk="0">
                        <a:moveTo>
                          <a:pt x="0" y="0"/>
                        </a:moveTo>
                        <a:cubicBezTo>
                          <a:pt x="1041510" y="85907"/>
                          <a:pt x="3381568" y="-138608"/>
                          <a:pt x="4205007" y="0"/>
                        </a:cubicBezTo>
                        <a:cubicBezTo>
                          <a:pt x="4136842" y="324091"/>
                          <a:pt x="4239064" y="561565"/>
                          <a:pt x="4205007" y="1078213"/>
                        </a:cubicBezTo>
                        <a:cubicBezTo>
                          <a:pt x="2753721" y="965478"/>
                          <a:pt x="1691505" y="917773"/>
                          <a:pt x="0" y="1078213"/>
                        </a:cubicBezTo>
                        <a:cubicBezTo>
                          <a:pt x="-94616" y="932002"/>
                          <a:pt x="-10805" y="3446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r>
              <a:rPr lang="fr-FR" sz="3600" b="1" dirty="0"/>
              <a:t>Structure du cours 2</a:t>
            </a:r>
            <a:r>
              <a:rPr lang="fr-FR" sz="3600" b="1" baseline="30000" dirty="0"/>
              <a:t>ème</a:t>
            </a:r>
            <a:r>
              <a:rPr lang="fr-FR" sz="3600" b="1" dirty="0"/>
              <a:t> semestre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24903B-88B4-13E3-1031-1A681BBDD28F}"/>
              </a:ext>
            </a:extLst>
          </p:cNvPr>
          <p:cNvSpPr txBox="1"/>
          <p:nvPr/>
        </p:nvSpPr>
        <p:spPr>
          <a:xfrm>
            <a:off x="756355" y="3097244"/>
            <a:ext cx="43292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  <a:latin typeface="+mj-lt"/>
              </a:rPr>
              <a:t>Semestre 2 :</a:t>
            </a:r>
          </a:p>
          <a:p>
            <a:endParaRPr lang="fr-FR" dirty="0">
              <a:latin typeface="+mj-lt"/>
            </a:endParaRPr>
          </a:p>
          <a:p>
            <a:r>
              <a:rPr lang="fr-FR" b="1" dirty="0">
                <a:solidFill>
                  <a:srgbClr val="00B0F0"/>
                </a:solidFill>
                <a:latin typeface="+mj-lt"/>
              </a:rPr>
              <a:t>I. </a:t>
            </a:r>
            <a:r>
              <a:rPr lang="fr-FR" dirty="0">
                <a:latin typeface="+mj-lt"/>
              </a:rPr>
              <a:t>24 tests en ligne :</a:t>
            </a:r>
          </a:p>
          <a:p>
            <a:endParaRPr lang="fr-FR" dirty="0">
              <a:latin typeface="+mj-lt"/>
            </a:endParaRPr>
          </a:p>
          <a:p>
            <a:pPr marL="857250" lvl="1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dirty="0">
                <a:latin typeface="+mj-lt"/>
              </a:rPr>
              <a:t>12 tests de grammaire</a:t>
            </a:r>
          </a:p>
          <a:p>
            <a:pPr marL="857250" lvl="1" indent="-400050">
              <a:buClr>
                <a:schemeClr val="accent2"/>
              </a:buClr>
              <a:buFont typeface="+mj-lt"/>
              <a:buAutoNum type="romanLcPeriod"/>
            </a:pPr>
            <a:endParaRPr lang="fr-FR" dirty="0">
              <a:latin typeface="+mj-lt"/>
            </a:endParaRPr>
          </a:p>
          <a:p>
            <a:pPr marL="857250" lvl="1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dirty="0">
                <a:latin typeface="+mj-lt"/>
              </a:rPr>
              <a:t>Activités de traduction (thème grammatical)</a:t>
            </a:r>
          </a:p>
          <a:p>
            <a:endParaRPr lang="fr-FR" dirty="0">
              <a:latin typeface="+mj-lt"/>
            </a:endParaRPr>
          </a:p>
          <a:p>
            <a:r>
              <a:rPr lang="fr-FR" b="1" dirty="0">
                <a:solidFill>
                  <a:srgbClr val="00B0F0"/>
                </a:solidFill>
                <a:latin typeface="+mj-lt"/>
              </a:rPr>
              <a:t>II. </a:t>
            </a:r>
            <a:r>
              <a:rPr lang="fr-FR" dirty="0">
                <a:latin typeface="+mj-lt"/>
              </a:rPr>
              <a:t>Cours en présentiel (12h/semestre)</a:t>
            </a:r>
          </a:p>
        </p:txBody>
      </p:sp>
    </p:spTree>
    <p:extLst>
      <p:ext uri="{BB962C8B-B14F-4D97-AF65-F5344CB8AC3E}">
        <p14:creationId xmlns:p14="http://schemas.microsoft.com/office/powerpoint/2010/main" val="4031261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D9B33D-CB96-E6C9-1279-F9A9D0CCAA7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Conclusions liées au projet initial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FB3FDD-BFAF-67A5-83DF-1DA57439D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502" y="2349965"/>
            <a:ext cx="10166685" cy="42765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400" dirty="0"/>
              <a:t>les activités de « </a:t>
            </a:r>
            <a:r>
              <a:rPr lang="fr-FR" sz="2400" dirty="0" err="1"/>
              <a:t>listening</a:t>
            </a:r>
            <a:r>
              <a:rPr lang="fr-FR" sz="2400" dirty="0"/>
              <a:t> » dans le contexte de travail en autonomie ne marchent pas très bien ;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/>
              <a:t>les activités de « </a:t>
            </a:r>
            <a:r>
              <a:rPr lang="fr-FR" sz="2400" dirty="0" err="1"/>
              <a:t>reading</a:t>
            </a:r>
            <a:r>
              <a:rPr lang="fr-FR" sz="2400" dirty="0"/>
              <a:t> » en auto-apprentissage ne marchent pas du tout ;</a:t>
            </a:r>
          </a:p>
          <a:p>
            <a:pPr>
              <a:buFont typeface="Wingdings" pitchFamily="2" charset="2"/>
              <a:buChar char="v"/>
            </a:pPr>
            <a:r>
              <a:rPr lang="fr-FR" sz="2400" b="1" dirty="0">
                <a:solidFill>
                  <a:srgbClr val="0070C0"/>
                </a:solidFill>
              </a:rPr>
              <a:t>temps court </a:t>
            </a:r>
            <a:r>
              <a:rPr lang="fr-FR" sz="2400" dirty="0"/>
              <a:t>est privilégié : </a:t>
            </a:r>
            <a:r>
              <a:rPr lang="fr-FR" sz="2400" b="1" dirty="0">
                <a:solidFill>
                  <a:srgbClr val="0070C0"/>
                </a:solidFill>
              </a:rPr>
              <a:t>l’horizon de patience de 1 à 15 min  ;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/>
              <a:t>la lassitude et le </a:t>
            </a:r>
            <a:r>
              <a:rPr lang="fr-FR" sz="2400" b="1" dirty="0">
                <a:solidFill>
                  <a:srgbClr val="0070C0"/>
                </a:solidFill>
              </a:rPr>
              <a:t>décrochage</a:t>
            </a:r>
            <a:r>
              <a:rPr lang="fr-FR" sz="2400" dirty="0"/>
              <a:t> sont massifs ;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>
                <a:solidFill>
                  <a:srgbClr val="0070C0"/>
                </a:solidFill>
              </a:rPr>
              <a:t>les </a:t>
            </a:r>
            <a:r>
              <a:rPr lang="fr-FR" sz="2400" b="1" dirty="0">
                <a:solidFill>
                  <a:srgbClr val="0070C0"/>
                </a:solidFill>
              </a:rPr>
              <a:t>tests de langue et de grammaire </a:t>
            </a:r>
            <a:r>
              <a:rPr lang="fr-FR" sz="2400" dirty="0"/>
              <a:t>sont les activités préférées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/>
              <a:t>Un certain vagabondage cognitif et méconnaissance de ses besoins et de son niveau.</a:t>
            </a:r>
          </a:p>
        </p:txBody>
      </p:sp>
    </p:spTree>
    <p:extLst>
      <p:ext uri="{BB962C8B-B14F-4D97-AF65-F5344CB8AC3E}">
        <p14:creationId xmlns:p14="http://schemas.microsoft.com/office/powerpoint/2010/main" val="3855690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03F52-7937-7CF0-5D47-A195D5217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7" y="1130238"/>
            <a:ext cx="9499426" cy="1078213"/>
          </a:xfrm>
          <a:ln cap="rnd">
            <a:solidFill>
              <a:schemeClr val="accent2"/>
            </a:solidFill>
            <a:bevel/>
            <a:extLst>
              <a:ext uri="{C807C97D-BFC1-408E-A445-0C87EB9F89A2}">
                <ask:lineSketchStyleProps xmlns:ask="http://schemas.microsoft.com/office/drawing/2018/sketchyshapes" sd="474057613">
                  <a:custGeom>
                    <a:avLst/>
                    <a:gdLst>
                      <a:gd name="connsiteX0" fmla="*/ 0 w 9499426"/>
                      <a:gd name="connsiteY0" fmla="*/ 0 h 1078213"/>
                      <a:gd name="connsiteX1" fmla="*/ 308731 w 9499426"/>
                      <a:gd name="connsiteY1" fmla="*/ 0 h 1078213"/>
                      <a:gd name="connsiteX2" fmla="*/ 997440 w 9499426"/>
                      <a:gd name="connsiteY2" fmla="*/ 0 h 1078213"/>
                      <a:gd name="connsiteX3" fmla="*/ 1781142 w 9499426"/>
                      <a:gd name="connsiteY3" fmla="*/ 0 h 1078213"/>
                      <a:gd name="connsiteX4" fmla="*/ 2469851 w 9499426"/>
                      <a:gd name="connsiteY4" fmla="*/ 0 h 1078213"/>
                      <a:gd name="connsiteX5" fmla="*/ 2778582 w 9499426"/>
                      <a:gd name="connsiteY5" fmla="*/ 0 h 1078213"/>
                      <a:gd name="connsiteX6" fmla="*/ 3182308 w 9499426"/>
                      <a:gd name="connsiteY6" fmla="*/ 0 h 1078213"/>
                      <a:gd name="connsiteX7" fmla="*/ 3871016 w 9499426"/>
                      <a:gd name="connsiteY7" fmla="*/ 0 h 1078213"/>
                      <a:gd name="connsiteX8" fmla="*/ 4274742 w 9499426"/>
                      <a:gd name="connsiteY8" fmla="*/ 0 h 1078213"/>
                      <a:gd name="connsiteX9" fmla="*/ 4868456 w 9499426"/>
                      <a:gd name="connsiteY9" fmla="*/ 0 h 1078213"/>
                      <a:gd name="connsiteX10" fmla="*/ 5462170 w 9499426"/>
                      <a:gd name="connsiteY10" fmla="*/ 0 h 1078213"/>
                      <a:gd name="connsiteX11" fmla="*/ 6245873 w 9499426"/>
                      <a:gd name="connsiteY11" fmla="*/ 0 h 1078213"/>
                      <a:gd name="connsiteX12" fmla="*/ 6554604 w 9499426"/>
                      <a:gd name="connsiteY12" fmla="*/ 0 h 1078213"/>
                      <a:gd name="connsiteX13" fmla="*/ 7053324 w 9499426"/>
                      <a:gd name="connsiteY13" fmla="*/ 0 h 1078213"/>
                      <a:gd name="connsiteX14" fmla="*/ 7457049 w 9499426"/>
                      <a:gd name="connsiteY14" fmla="*/ 0 h 1078213"/>
                      <a:gd name="connsiteX15" fmla="*/ 7860775 w 9499426"/>
                      <a:gd name="connsiteY15" fmla="*/ 0 h 1078213"/>
                      <a:gd name="connsiteX16" fmla="*/ 8359495 w 9499426"/>
                      <a:gd name="connsiteY16" fmla="*/ 0 h 1078213"/>
                      <a:gd name="connsiteX17" fmla="*/ 8763220 w 9499426"/>
                      <a:gd name="connsiteY17" fmla="*/ 0 h 1078213"/>
                      <a:gd name="connsiteX18" fmla="*/ 9499426 w 9499426"/>
                      <a:gd name="connsiteY18" fmla="*/ 0 h 1078213"/>
                      <a:gd name="connsiteX19" fmla="*/ 9499426 w 9499426"/>
                      <a:gd name="connsiteY19" fmla="*/ 560671 h 1078213"/>
                      <a:gd name="connsiteX20" fmla="*/ 9499426 w 9499426"/>
                      <a:gd name="connsiteY20" fmla="*/ 1078213 h 1078213"/>
                      <a:gd name="connsiteX21" fmla="*/ 9190695 w 9499426"/>
                      <a:gd name="connsiteY21" fmla="*/ 1078213 h 1078213"/>
                      <a:gd name="connsiteX22" fmla="*/ 8881963 w 9499426"/>
                      <a:gd name="connsiteY22" fmla="*/ 1078213 h 1078213"/>
                      <a:gd name="connsiteX23" fmla="*/ 8573232 w 9499426"/>
                      <a:gd name="connsiteY23" fmla="*/ 1078213 h 1078213"/>
                      <a:gd name="connsiteX24" fmla="*/ 7979518 w 9499426"/>
                      <a:gd name="connsiteY24" fmla="*/ 1078213 h 1078213"/>
                      <a:gd name="connsiteX25" fmla="*/ 7480798 w 9499426"/>
                      <a:gd name="connsiteY25" fmla="*/ 1078213 h 1078213"/>
                      <a:gd name="connsiteX26" fmla="*/ 6792090 w 9499426"/>
                      <a:gd name="connsiteY26" fmla="*/ 1078213 h 1078213"/>
                      <a:gd name="connsiteX27" fmla="*/ 6198375 w 9499426"/>
                      <a:gd name="connsiteY27" fmla="*/ 1078213 h 1078213"/>
                      <a:gd name="connsiteX28" fmla="*/ 5414673 w 9499426"/>
                      <a:gd name="connsiteY28" fmla="*/ 1078213 h 1078213"/>
                      <a:gd name="connsiteX29" fmla="*/ 4725964 w 9499426"/>
                      <a:gd name="connsiteY29" fmla="*/ 1078213 h 1078213"/>
                      <a:gd name="connsiteX30" fmla="*/ 3942262 w 9499426"/>
                      <a:gd name="connsiteY30" fmla="*/ 1078213 h 1078213"/>
                      <a:gd name="connsiteX31" fmla="*/ 3253553 w 9499426"/>
                      <a:gd name="connsiteY31" fmla="*/ 1078213 h 1078213"/>
                      <a:gd name="connsiteX32" fmla="*/ 2564845 w 9499426"/>
                      <a:gd name="connsiteY32" fmla="*/ 1078213 h 1078213"/>
                      <a:gd name="connsiteX33" fmla="*/ 1781142 w 9499426"/>
                      <a:gd name="connsiteY33" fmla="*/ 1078213 h 1078213"/>
                      <a:gd name="connsiteX34" fmla="*/ 1472411 w 9499426"/>
                      <a:gd name="connsiteY34" fmla="*/ 1078213 h 1078213"/>
                      <a:gd name="connsiteX35" fmla="*/ 878697 w 9499426"/>
                      <a:gd name="connsiteY35" fmla="*/ 1078213 h 1078213"/>
                      <a:gd name="connsiteX36" fmla="*/ 0 w 9499426"/>
                      <a:gd name="connsiteY36" fmla="*/ 1078213 h 1078213"/>
                      <a:gd name="connsiteX37" fmla="*/ 0 w 9499426"/>
                      <a:gd name="connsiteY37" fmla="*/ 539107 h 1078213"/>
                      <a:gd name="connsiteX38" fmla="*/ 0 w 9499426"/>
                      <a:gd name="connsiteY38" fmla="*/ 0 h 1078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9499426" h="1078213" fill="none" extrusionOk="0">
                        <a:moveTo>
                          <a:pt x="0" y="0"/>
                        </a:moveTo>
                        <a:cubicBezTo>
                          <a:pt x="126622" y="-35117"/>
                          <a:pt x="244103" y="22578"/>
                          <a:pt x="308731" y="0"/>
                        </a:cubicBezTo>
                        <a:cubicBezTo>
                          <a:pt x="373359" y="-22578"/>
                          <a:pt x="829383" y="17413"/>
                          <a:pt x="997440" y="0"/>
                        </a:cubicBezTo>
                        <a:cubicBezTo>
                          <a:pt x="1165497" y="-17413"/>
                          <a:pt x="1587667" y="54199"/>
                          <a:pt x="1781142" y="0"/>
                        </a:cubicBezTo>
                        <a:cubicBezTo>
                          <a:pt x="1974617" y="-54199"/>
                          <a:pt x="2128368" y="38456"/>
                          <a:pt x="2469851" y="0"/>
                        </a:cubicBezTo>
                        <a:cubicBezTo>
                          <a:pt x="2811334" y="-38456"/>
                          <a:pt x="2655150" y="2516"/>
                          <a:pt x="2778582" y="0"/>
                        </a:cubicBezTo>
                        <a:cubicBezTo>
                          <a:pt x="2902014" y="-2516"/>
                          <a:pt x="3061942" y="8160"/>
                          <a:pt x="3182308" y="0"/>
                        </a:cubicBezTo>
                        <a:cubicBezTo>
                          <a:pt x="3302674" y="-8160"/>
                          <a:pt x="3613431" y="30509"/>
                          <a:pt x="3871016" y="0"/>
                        </a:cubicBezTo>
                        <a:cubicBezTo>
                          <a:pt x="4128601" y="-30509"/>
                          <a:pt x="4187047" y="3347"/>
                          <a:pt x="4274742" y="0"/>
                        </a:cubicBezTo>
                        <a:cubicBezTo>
                          <a:pt x="4362437" y="-3347"/>
                          <a:pt x="4744823" y="62632"/>
                          <a:pt x="4868456" y="0"/>
                        </a:cubicBezTo>
                        <a:cubicBezTo>
                          <a:pt x="4992089" y="-62632"/>
                          <a:pt x="5278028" y="71176"/>
                          <a:pt x="5462170" y="0"/>
                        </a:cubicBezTo>
                        <a:cubicBezTo>
                          <a:pt x="5646312" y="-71176"/>
                          <a:pt x="6001525" y="92766"/>
                          <a:pt x="6245873" y="0"/>
                        </a:cubicBezTo>
                        <a:cubicBezTo>
                          <a:pt x="6490221" y="-92766"/>
                          <a:pt x="6467661" y="14660"/>
                          <a:pt x="6554604" y="0"/>
                        </a:cubicBezTo>
                        <a:cubicBezTo>
                          <a:pt x="6641547" y="-14660"/>
                          <a:pt x="6838586" y="40173"/>
                          <a:pt x="7053324" y="0"/>
                        </a:cubicBezTo>
                        <a:cubicBezTo>
                          <a:pt x="7268062" y="-40173"/>
                          <a:pt x="7351221" y="26867"/>
                          <a:pt x="7457049" y="0"/>
                        </a:cubicBezTo>
                        <a:cubicBezTo>
                          <a:pt x="7562877" y="-26867"/>
                          <a:pt x="7777104" y="44206"/>
                          <a:pt x="7860775" y="0"/>
                        </a:cubicBezTo>
                        <a:cubicBezTo>
                          <a:pt x="7944446" y="-44206"/>
                          <a:pt x="8258979" y="57745"/>
                          <a:pt x="8359495" y="0"/>
                        </a:cubicBezTo>
                        <a:cubicBezTo>
                          <a:pt x="8460011" y="-57745"/>
                          <a:pt x="8608989" y="38074"/>
                          <a:pt x="8763220" y="0"/>
                        </a:cubicBezTo>
                        <a:cubicBezTo>
                          <a:pt x="8917452" y="-38074"/>
                          <a:pt x="9200317" y="24197"/>
                          <a:pt x="9499426" y="0"/>
                        </a:cubicBezTo>
                        <a:cubicBezTo>
                          <a:pt x="9538175" y="280109"/>
                          <a:pt x="9474413" y="343713"/>
                          <a:pt x="9499426" y="560671"/>
                        </a:cubicBezTo>
                        <a:cubicBezTo>
                          <a:pt x="9524439" y="777629"/>
                          <a:pt x="9472744" y="939726"/>
                          <a:pt x="9499426" y="1078213"/>
                        </a:cubicBezTo>
                        <a:cubicBezTo>
                          <a:pt x="9424105" y="1104144"/>
                          <a:pt x="9272792" y="1057903"/>
                          <a:pt x="9190695" y="1078213"/>
                        </a:cubicBezTo>
                        <a:cubicBezTo>
                          <a:pt x="9108598" y="1098523"/>
                          <a:pt x="8965990" y="1042429"/>
                          <a:pt x="8881963" y="1078213"/>
                        </a:cubicBezTo>
                        <a:cubicBezTo>
                          <a:pt x="8797936" y="1113997"/>
                          <a:pt x="8723421" y="1070215"/>
                          <a:pt x="8573232" y="1078213"/>
                        </a:cubicBezTo>
                        <a:cubicBezTo>
                          <a:pt x="8423043" y="1086211"/>
                          <a:pt x="8177979" y="1039717"/>
                          <a:pt x="7979518" y="1078213"/>
                        </a:cubicBezTo>
                        <a:cubicBezTo>
                          <a:pt x="7781057" y="1116709"/>
                          <a:pt x="7688909" y="1043360"/>
                          <a:pt x="7480798" y="1078213"/>
                        </a:cubicBezTo>
                        <a:cubicBezTo>
                          <a:pt x="7272687" y="1113066"/>
                          <a:pt x="6944476" y="1010449"/>
                          <a:pt x="6792090" y="1078213"/>
                        </a:cubicBezTo>
                        <a:cubicBezTo>
                          <a:pt x="6639704" y="1145977"/>
                          <a:pt x="6329003" y="1025755"/>
                          <a:pt x="6198375" y="1078213"/>
                        </a:cubicBezTo>
                        <a:cubicBezTo>
                          <a:pt x="6067747" y="1130671"/>
                          <a:pt x="5769789" y="1059971"/>
                          <a:pt x="5414673" y="1078213"/>
                        </a:cubicBezTo>
                        <a:cubicBezTo>
                          <a:pt x="5059557" y="1096455"/>
                          <a:pt x="5009763" y="1041997"/>
                          <a:pt x="4725964" y="1078213"/>
                        </a:cubicBezTo>
                        <a:cubicBezTo>
                          <a:pt x="4442165" y="1114429"/>
                          <a:pt x="4180452" y="1055142"/>
                          <a:pt x="3942262" y="1078213"/>
                        </a:cubicBezTo>
                        <a:cubicBezTo>
                          <a:pt x="3704072" y="1101284"/>
                          <a:pt x="3498429" y="1001323"/>
                          <a:pt x="3253553" y="1078213"/>
                        </a:cubicBezTo>
                        <a:cubicBezTo>
                          <a:pt x="3008677" y="1155103"/>
                          <a:pt x="2752907" y="1037636"/>
                          <a:pt x="2564845" y="1078213"/>
                        </a:cubicBezTo>
                        <a:cubicBezTo>
                          <a:pt x="2376783" y="1118790"/>
                          <a:pt x="2121905" y="1006883"/>
                          <a:pt x="1781142" y="1078213"/>
                        </a:cubicBezTo>
                        <a:cubicBezTo>
                          <a:pt x="1440379" y="1149543"/>
                          <a:pt x="1572114" y="1046844"/>
                          <a:pt x="1472411" y="1078213"/>
                        </a:cubicBezTo>
                        <a:cubicBezTo>
                          <a:pt x="1372708" y="1109582"/>
                          <a:pt x="1025890" y="1034619"/>
                          <a:pt x="878697" y="1078213"/>
                        </a:cubicBezTo>
                        <a:cubicBezTo>
                          <a:pt x="731504" y="1121807"/>
                          <a:pt x="260583" y="1069083"/>
                          <a:pt x="0" y="1078213"/>
                        </a:cubicBezTo>
                        <a:cubicBezTo>
                          <a:pt x="-37581" y="845602"/>
                          <a:pt x="24107" y="792410"/>
                          <a:pt x="0" y="539107"/>
                        </a:cubicBezTo>
                        <a:cubicBezTo>
                          <a:pt x="-24107" y="285804"/>
                          <a:pt x="50342" y="265734"/>
                          <a:pt x="0" y="0"/>
                        </a:cubicBezTo>
                        <a:close/>
                      </a:path>
                      <a:path w="9499426" h="1078213" stroke="0" extrusionOk="0">
                        <a:moveTo>
                          <a:pt x="0" y="0"/>
                        </a:moveTo>
                        <a:cubicBezTo>
                          <a:pt x="186388" y="-24638"/>
                          <a:pt x="221458" y="18713"/>
                          <a:pt x="403726" y="0"/>
                        </a:cubicBezTo>
                        <a:cubicBezTo>
                          <a:pt x="585994" y="-18713"/>
                          <a:pt x="934649" y="35148"/>
                          <a:pt x="1187428" y="0"/>
                        </a:cubicBezTo>
                        <a:cubicBezTo>
                          <a:pt x="1440207" y="-35148"/>
                          <a:pt x="1640234" y="37127"/>
                          <a:pt x="1876137" y="0"/>
                        </a:cubicBezTo>
                        <a:cubicBezTo>
                          <a:pt x="2112040" y="-37127"/>
                          <a:pt x="2333601" y="62717"/>
                          <a:pt x="2469851" y="0"/>
                        </a:cubicBezTo>
                        <a:cubicBezTo>
                          <a:pt x="2606101" y="-62717"/>
                          <a:pt x="2667669" y="28762"/>
                          <a:pt x="2778582" y="0"/>
                        </a:cubicBezTo>
                        <a:cubicBezTo>
                          <a:pt x="2889495" y="-28762"/>
                          <a:pt x="3226592" y="11018"/>
                          <a:pt x="3467290" y="0"/>
                        </a:cubicBezTo>
                        <a:cubicBezTo>
                          <a:pt x="3707988" y="-11018"/>
                          <a:pt x="3935240" y="2137"/>
                          <a:pt x="4250993" y="0"/>
                        </a:cubicBezTo>
                        <a:cubicBezTo>
                          <a:pt x="4566746" y="-2137"/>
                          <a:pt x="4622939" y="21602"/>
                          <a:pt x="4749713" y="0"/>
                        </a:cubicBezTo>
                        <a:cubicBezTo>
                          <a:pt x="4876487" y="-21602"/>
                          <a:pt x="5270993" y="48163"/>
                          <a:pt x="5438421" y="0"/>
                        </a:cubicBezTo>
                        <a:cubicBezTo>
                          <a:pt x="5605849" y="-48163"/>
                          <a:pt x="5818122" y="42847"/>
                          <a:pt x="6032136" y="0"/>
                        </a:cubicBezTo>
                        <a:cubicBezTo>
                          <a:pt x="6246151" y="-42847"/>
                          <a:pt x="6327286" y="36958"/>
                          <a:pt x="6435861" y="0"/>
                        </a:cubicBezTo>
                        <a:cubicBezTo>
                          <a:pt x="6544437" y="-36958"/>
                          <a:pt x="6714584" y="12501"/>
                          <a:pt x="6839587" y="0"/>
                        </a:cubicBezTo>
                        <a:cubicBezTo>
                          <a:pt x="6964590" y="-12501"/>
                          <a:pt x="7084965" y="35179"/>
                          <a:pt x="7243312" y="0"/>
                        </a:cubicBezTo>
                        <a:cubicBezTo>
                          <a:pt x="7401659" y="-35179"/>
                          <a:pt x="7735719" y="30533"/>
                          <a:pt x="8027015" y="0"/>
                        </a:cubicBezTo>
                        <a:cubicBezTo>
                          <a:pt x="8318311" y="-30533"/>
                          <a:pt x="8393721" y="49123"/>
                          <a:pt x="8525735" y="0"/>
                        </a:cubicBezTo>
                        <a:cubicBezTo>
                          <a:pt x="8657749" y="-49123"/>
                          <a:pt x="9076135" y="60337"/>
                          <a:pt x="9499426" y="0"/>
                        </a:cubicBezTo>
                        <a:cubicBezTo>
                          <a:pt x="9555706" y="232421"/>
                          <a:pt x="9490854" y="389442"/>
                          <a:pt x="9499426" y="560671"/>
                        </a:cubicBezTo>
                        <a:cubicBezTo>
                          <a:pt x="9507998" y="731900"/>
                          <a:pt x="9494173" y="873430"/>
                          <a:pt x="9499426" y="1078213"/>
                        </a:cubicBezTo>
                        <a:cubicBezTo>
                          <a:pt x="9409169" y="1107046"/>
                          <a:pt x="9335008" y="1076644"/>
                          <a:pt x="9190695" y="1078213"/>
                        </a:cubicBezTo>
                        <a:cubicBezTo>
                          <a:pt x="9046382" y="1079782"/>
                          <a:pt x="8909795" y="1058642"/>
                          <a:pt x="8691975" y="1078213"/>
                        </a:cubicBezTo>
                        <a:cubicBezTo>
                          <a:pt x="8474155" y="1097784"/>
                          <a:pt x="8157782" y="1051763"/>
                          <a:pt x="8003266" y="1078213"/>
                        </a:cubicBezTo>
                        <a:cubicBezTo>
                          <a:pt x="7848750" y="1104663"/>
                          <a:pt x="7763665" y="1045797"/>
                          <a:pt x="7599541" y="1078213"/>
                        </a:cubicBezTo>
                        <a:cubicBezTo>
                          <a:pt x="7435418" y="1110629"/>
                          <a:pt x="7211381" y="1057563"/>
                          <a:pt x="7100821" y="1078213"/>
                        </a:cubicBezTo>
                        <a:cubicBezTo>
                          <a:pt x="6990261" y="1098863"/>
                          <a:pt x="6687916" y="1012057"/>
                          <a:pt x="6507107" y="1078213"/>
                        </a:cubicBezTo>
                        <a:cubicBezTo>
                          <a:pt x="6326298" y="1144369"/>
                          <a:pt x="6193152" y="1043139"/>
                          <a:pt x="5913393" y="1078213"/>
                        </a:cubicBezTo>
                        <a:cubicBezTo>
                          <a:pt x="5633634" y="1113287"/>
                          <a:pt x="5554619" y="1054998"/>
                          <a:pt x="5414673" y="1078213"/>
                        </a:cubicBezTo>
                        <a:cubicBezTo>
                          <a:pt x="5274727" y="1101428"/>
                          <a:pt x="5254455" y="1064746"/>
                          <a:pt x="5105941" y="1078213"/>
                        </a:cubicBezTo>
                        <a:cubicBezTo>
                          <a:pt x="4957427" y="1091680"/>
                          <a:pt x="4757743" y="1076667"/>
                          <a:pt x="4607222" y="1078213"/>
                        </a:cubicBezTo>
                        <a:cubicBezTo>
                          <a:pt x="4456701" y="1079759"/>
                          <a:pt x="4142075" y="1019930"/>
                          <a:pt x="4013507" y="1078213"/>
                        </a:cubicBezTo>
                        <a:cubicBezTo>
                          <a:pt x="3884940" y="1136496"/>
                          <a:pt x="3553297" y="1061415"/>
                          <a:pt x="3229805" y="1078213"/>
                        </a:cubicBezTo>
                        <a:cubicBezTo>
                          <a:pt x="2906313" y="1095011"/>
                          <a:pt x="2854036" y="1015039"/>
                          <a:pt x="2636091" y="1078213"/>
                        </a:cubicBezTo>
                        <a:cubicBezTo>
                          <a:pt x="2418146" y="1141387"/>
                          <a:pt x="2204011" y="1029653"/>
                          <a:pt x="1947382" y="1078213"/>
                        </a:cubicBezTo>
                        <a:cubicBezTo>
                          <a:pt x="1690753" y="1126773"/>
                          <a:pt x="1416958" y="1029181"/>
                          <a:pt x="1163680" y="1078213"/>
                        </a:cubicBezTo>
                        <a:cubicBezTo>
                          <a:pt x="910402" y="1127245"/>
                          <a:pt x="938082" y="1045519"/>
                          <a:pt x="854948" y="1078213"/>
                        </a:cubicBezTo>
                        <a:cubicBezTo>
                          <a:pt x="771814" y="1110907"/>
                          <a:pt x="174963" y="1067524"/>
                          <a:pt x="0" y="1078213"/>
                        </a:cubicBezTo>
                        <a:cubicBezTo>
                          <a:pt x="-36199" y="911988"/>
                          <a:pt x="43420" y="730731"/>
                          <a:pt x="0" y="528324"/>
                        </a:cubicBezTo>
                        <a:cubicBezTo>
                          <a:pt x="-43420" y="325917"/>
                          <a:pt x="42353" y="1782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Problématiques spécifiques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1064A4-9B8B-75D7-C7BD-058E49CE3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6746" y="2208451"/>
            <a:ext cx="4973054" cy="4154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b="1" dirty="0"/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Cours de </a:t>
            </a:r>
            <a:r>
              <a:rPr lang="fr-FR" sz="2400" b="1" dirty="0">
                <a:solidFill>
                  <a:srgbClr val="0070C0"/>
                </a:solidFill>
              </a:rPr>
              <a:t>soutien</a:t>
            </a:r>
          </a:p>
          <a:p>
            <a:pPr>
              <a:buFont typeface="Wingdings" pitchFamily="2" charset="2"/>
              <a:buChar char="§"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Public en </a:t>
            </a:r>
            <a:r>
              <a:rPr lang="fr-FR" sz="2400" b="1" dirty="0">
                <a:solidFill>
                  <a:srgbClr val="0070C0"/>
                </a:solidFill>
              </a:rPr>
              <a:t>difficulté</a:t>
            </a:r>
          </a:p>
          <a:p>
            <a:pPr>
              <a:buFont typeface="Wingdings" pitchFamily="2" charset="2"/>
              <a:buChar char="§"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Auto-apprentissage et </a:t>
            </a:r>
            <a:r>
              <a:rPr lang="fr-FR" sz="2400" b="1" dirty="0">
                <a:solidFill>
                  <a:srgbClr val="0070C0"/>
                </a:solidFill>
              </a:rPr>
              <a:t>autonomie</a:t>
            </a:r>
          </a:p>
          <a:p>
            <a:pPr>
              <a:buFont typeface="Wingdings" pitchFamily="2" charset="2"/>
              <a:buChar char="§"/>
            </a:pPr>
            <a:endParaRPr lang="fr-FR" sz="2400" dirty="0"/>
          </a:p>
          <a:p>
            <a:pPr>
              <a:buFont typeface="Wingdings" pitchFamily="2" charset="2"/>
              <a:buChar char="§"/>
            </a:pPr>
            <a:r>
              <a:rPr lang="fr-FR" sz="2400" dirty="0"/>
              <a:t>Problème d’enseignement par </a:t>
            </a:r>
            <a:r>
              <a:rPr lang="fr-FR" sz="2400" b="1" dirty="0">
                <a:solidFill>
                  <a:srgbClr val="0070C0"/>
                </a:solidFill>
              </a:rPr>
              <a:t>évaluation continue</a:t>
            </a:r>
            <a:r>
              <a:rPr lang="fr-FR" sz="2400" dirty="0"/>
              <a:t> et évaluation formative</a:t>
            </a:r>
          </a:p>
          <a:p>
            <a:endParaRPr lang="fr-FR" dirty="0"/>
          </a:p>
        </p:txBody>
      </p:sp>
      <p:sp>
        <p:nvSpPr>
          <p:cNvPr id="5" name="Rectangle avec flèche vers la gauche 4">
            <a:extLst>
              <a:ext uri="{FF2B5EF4-FFF2-40B4-BE49-F238E27FC236}">
                <a16:creationId xmlns:a16="http://schemas.microsoft.com/office/drawing/2014/main" id="{83837BF6-A2EA-6EAB-2618-F02856402AF5}"/>
              </a:ext>
            </a:extLst>
          </p:cNvPr>
          <p:cNvSpPr/>
          <p:nvPr/>
        </p:nvSpPr>
        <p:spPr>
          <a:xfrm>
            <a:off x="6096000" y="2358085"/>
            <a:ext cx="4416084" cy="85795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</a:rPr>
              <a:t>sérieux problème d’adaptation de niveau</a:t>
            </a:r>
          </a:p>
        </p:txBody>
      </p:sp>
      <p:sp>
        <p:nvSpPr>
          <p:cNvPr id="6" name="Rectangle avec flèche vers la gauche 5">
            <a:extLst>
              <a:ext uri="{FF2B5EF4-FFF2-40B4-BE49-F238E27FC236}">
                <a16:creationId xmlns:a16="http://schemas.microsoft.com/office/drawing/2014/main" id="{69CF492B-E9F6-A552-8C33-55318174CC95}"/>
              </a:ext>
            </a:extLst>
          </p:cNvPr>
          <p:cNvSpPr/>
          <p:nvPr/>
        </p:nvSpPr>
        <p:spPr>
          <a:xfrm>
            <a:off x="6096000" y="3425868"/>
            <a:ext cx="4416084" cy="85795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</a:rPr>
              <a:t>Une certaine urgence de remise à niveau</a:t>
            </a:r>
          </a:p>
        </p:txBody>
      </p:sp>
      <p:sp>
        <p:nvSpPr>
          <p:cNvPr id="7" name="Rectangle avec flèche vers la gauche 6">
            <a:extLst>
              <a:ext uri="{FF2B5EF4-FFF2-40B4-BE49-F238E27FC236}">
                <a16:creationId xmlns:a16="http://schemas.microsoft.com/office/drawing/2014/main" id="{6AA0CD53-0910-F2EB-FB0D-86F150E7A2BA}"/>
              </a:ext>
            </a:extLst>
          </p:cNvPr>
          <p:cNvSpPr/>
          <p:nvPr/>
        </p:nvSpPr>
        <p:spPr>
          <a:xfrm>
            <a:off x="6096000" y="5505266"/>
            <a:ext cx="4416084" cy="85795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</a:rPr>
              <a:t>Enseignement à logique répétitive = risque de décrochage</a:t>
            </a:r>
          </a:p>
        </p:txBody>
      </p:sp>
      <p:sp>
        <p:nvSpPr>
          <p:cNvPr id="9" name="Rectangle avec flèche vers la gauche 8">
            <a:extLst>
              <a:ext uri="{FF2B5EF4-FFF2-40B4-BE49-F238E27FC236}">
                <a16:creationId xmlns:a16="http://schemas.microsoft.com/office/drawing/2014/main" id="{95E0E11C-9223-4CF8-2410-4256A240E380}"/>
              </a:ext>
            </a:extLst>
          </p:cNvPr>
          <p:cNvSpPr/>
          <p:nvPr/>
        </p:nvSpPr>
        <p:spPr>
          <a:xfrm>
            <a:off x="6130088" y="4436590"/>
            <a:ext cx="4416084" cy="85795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</a:rPr>
              <a:t>Problème de travail d’autonomie</a:t>
            </a:r>
          </a:p>
        </p:txBody>
      </p:sp>
    </p:spTree>
    <p:extLst>
      <p:ext uri="{BB962C8B-B14F-4D97-AF65-F5344CB8AC3E}">
        <p14:creationId xmlns:p14="http://schemas.microsoft.com/office/powerpoint/2010/main" val="2270203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D9B33D-CB96-E6C9-1279-F9A9D0CC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271" y="1003669"/>
            <a:ext cx="8724777" cy="634621"/>
          </a:xfrm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4138900056">
                  <a:custGeom>
                    <a:avLst/>
                    <a:gdLst>
                      <a:gd name="connsiteX0" fmla="*/ 0 w 8724777"/>
                      <a:gd name="connsiteY0" fmla="*/ 0 h 634621"/>
                      <a:gd name="connsiteX1" fmla="*/ 8724777 w 8724777"/>
                      <a:gd name="connsiteY1" fmla="*/ 0 h 634621"/>
                      <a:gd name="connsiteX2" fmla="*/ 8724777 w 8724777"/>
                      <a:gd name="connsiteY2" fmla="*/ 634621 h 634621"/>
                      <a:gd name="connsiteX3" fmla="*/ 0 w 8724777"/>
                      <a:gd name="connsiteY3" fmla="*/ 634621 h 634621"/>
                      <a:gd name="connsiteX4" fmla="*/ 0 w 8724777"/>
                      <a:gd name="connsiteY4" fmla="*/ 0 h 6346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724777" h="634621" fill="none" extrusionOk="0">
                        <a:moveTo>
                          <a:pt x="0" y="0"/>
                        </a:moveTo>
                        <a:cubicBezTo>
                          <a:pt x="2013727" y="71009"/>
                          <a:pt x="4704559" y="-110073"/>
                          <a:pt x="8724777" y="0"/>
                        </a:cubicBezTo>
                        <a:cubicBezTo>
                          <a:pt x="8702417" y="172771"/>
                          <a:pt x="8706477" y="326707"/>
                          <a:pt x="8724777" y="634621"/>
                        </a:cubicBezTo>
                        <a:cubicBezTo>
                          <a:pt x="4743250" y="515225"/>
                          <a:pt x="2503843" y="519130"/>
                          <a:pt x="0" y="634621"/>
                        </a:cubicBezTo>
                        <a:cubicBezTo>
                          <a:pt x="46210" y="570583"/>
                          <a:pt x="-7949" y="149860"/>
                          <a:pt x="0" y="0"/>
                        </a:cubicBezTo>
                        <a:close/>
                      </a:path>
                      <a:path w="8724777" h="634621" stroke="0" extrusionOk="0">
                        <a:moveTo>
                          <a:pt x="0" y="0"/>
                        </a:moveTo>
                        <a:cubicBezTo>
                          <a:pt x="2130944" y="85907"/>
                          <a:pt x="6027254" y="-138608"/>
                          <a:pt x="8724777" y="0"/>
                        </a:cubicBezTo>
                        <a:cubicBezTo>
                          <a:pt x="8749987" y="169249"/>
                          <a:pt x="8749760" y="446125"/>
                          <a:pt x="8724777" y="634621"/>
                        </a:cubicBezTo>
                        <a:cubicBezTo>
                          <a:pt x="6835173" y="521886"/>
                          <a:pt x="3821365" y="474181"/>
                          <a:pt x="0" y="634621"/>
                        </a:cubicBezTo>
                        <a:cubicBezTo>
                          <a:pt x="-34646" y="407027"/>
                          <a:pt x="-46328" y="2072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Conclusions liées au projet initial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C2673FC-84D2-C2C1-B294-B1FD2DE43D82}"/>
              </a:ext>
            </a:extLst>
          </p:cNvPr>
          <p:cNvSpPr txBox="1">
            <a:spLocks/>
          </p:cNvSpPr>
          <p:nvPr/>
        </p:nvSpPr>
        <p:spPr>
          <a:xfrm>
            <a:off x="643371" y="1605429"/>
            <a:ext cx="2645929" cy="4831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endParaRPr lang="fr-FR" b="1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b="1" dirty="0">
                <a:solidFill>
                  <a:srgbClr val="00B0F0"/>
                </a:solidFill>
              </a:rPr>
              <a:t>Illusion d’autonomie</a:t>
            </a:r>
          </a:p>
          <a:p>
            <a:pPr marL="0" indent="0">
              <a:buNone/>
            </a:pPr>
            <a:endParaRPr lang="fr-FR" b="1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b="1" dirty="0">
                <a:solidFill>
                  <a:srgbClr val="00B0F0"/>
                </a:solidFill>
              </a:rPr>
              <a:t>Illusion d’incompétence</a:t>
            </a:r>
          </a:p>
          <a:p>
            <a:pPr marL="0" indent="0">
              <a:buNone/>
            </a:pPr>
            <a:endParaRPr lang="fr-FR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b="1" dirty="0">
                <a:solidFill>
                  <a:srgbClr val="00B0F0"/>
                </a:solidFill>
              </a:rPr>
              <a:t>Illusion de bonne compétence</a:t>
            </a:r>
          </a:p>
          <a:p>
            <a:endParaRPr lang="fr-FR" dirty="0"/>
          </a:p>
        </p:txBody>
      </p:sp>
      <p:sp>
        <p:nvSpPr>
          <p:cNvPr id="5" name="Rectangle avec flèche vers la gauche 4">
            <a:extLst>
              <a:ext uri="{FF2B5EF4-FFF2-40B4-BE49-F238E27FC236}">
                <a16:creationId xmlns:a16="http://schemas.microsoft.com/office/drawing/2014/main" id="{1EA38F4E-8FAE-E210-83DB-4688CC8676F0}"/>
              </a:ext>
            </a:extLst>
          </p:cNvPr>
          <p:cNvSpPr/>
          <p:nvPr/>
        </p:nvSpPr>
        <p:spPr>
          <a:xfrm>
            <a:off x="3645758" y="1873256"/>
            <a:ext cx="4664392" cy="857956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Pas besoin d’aide ni de prof = je me débrouille</a:t>
            </a:r>
          </a:p>
        </p:txBody>
      </p:sp>
      <p:sp>
        <p:nvSpPr>
          <p:cNvPr id="6" name="Rectangle avec flèche vers la gauche 5">
            <a:extLst>
              <a:ext uri="{FF2B5EF4-FFF2-40B4-BE49-F238E27FC236}">
                <a16:creationId xmlns:a16="http://schemas.microsoft.com/office/drawing/2014/main" id="{EBB6CF5B-A9B9-DD4A-6139-F397B88D2625}"/>
              </a:ext>
            </a:extLst>
          </p:cNvPr>
          <p:cNvSpPr/>
          <p:nvPr/>
        </p:nvSpPr>
        <p:spPr>
          <a:xfrm>
            <a:off x="3645758" y="2900411"/>
            <a:ext cx="4664392" cy="1115082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Je ne comprends rien = je n’y arriverai jamais</a:t>
            </a:r>
          </a:p>
        </p:txBody>
      </p:sp>
      <p:sp>
        <p:nvSpPr>
          <p:cNvPr id="9" name="Rectangle avec flèche vers la gauche 8">
            <a:extLst>
              <a:ext uri="{FF2B5EF4-FFF2-40B4-BE49-F238E27FC236}">
                <a16:creationId xmlns:a16="http://schemas.microsoft.com/office/drawing/2014/main" id="{B8525779-4714-F3EA-618A-595DC0BB6269}"/>
              </a:ext>
            </a:extLst>
          </p:cNvPr>
          <p:cNvSpPr/>
          <p:nvPr/>
        </p:nvSpPr>
        <p:spPr>
          <a:xfrm>
            <a:off x="3775805" y="4073396"/>
            <a:ext cx="4534345" cy="1651471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66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Je connais bien les bases en anglais = je n’ai pas besoin de les revoir</a:t>
            </a:r>
          </a:p>
        </p:txBody>
      </p:sp>
      <p:sp>
        <p:nvSpPr>
          <p:cNvPr id="10" name="Nuage 9">
            <a:extLst>
              <a:ext uri="{FF2B5EF4-FFF2-40B4-BE49-F238E27FC236}">
                <a16:creationId xmlns:a16="http://schemas.microsoft.com/office/drawing/2014/main" id="{638D66C4-4F40-B661-AC4E-E9981B1E5211}"/>
              </a:ext>
            </a:extLst>
          </p:cNvPr>
          <p:cNvSpPr/>
          <p:nvPr/>
        </p:nvSpPr>
        <p:spPr>
          <a:xfrm>
            <a:off x="8416196" y="1003669"/>
            <a:ext cx="3676409" cy="3270277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On passe de 160 inscrits et environ 60 en présentiel en septembre à  environ 20 « actifs » sur Moodle en avril et 1 étudiante en présentiel !</a:t>
            </a:r>
          </a:p>
        </p:txBody>
      </p:sp>
      <p:sp>
        <p:nvSpPr>
          <p:cNvPr id="11" name="Nuage 10">
            <a:extLst>
              <a:ext uri="{FF2B5EF4-FFF2-40B4-BE49-F238E27FC236}">
                <a16:creationId xmlns:a16="http://schemas.microsoft.com/office/drawing/2014/main" id="{93916321-7A62-143F-BD5C-2C88267250D5}"/>
              </a:ext>
            </a:extLst>
          </p:cNvPr>
          <p:cNvSpPr/>
          <p:nvPr/>
        </p:nvSpPr>
        <p:spPr>
          <a:xfrm>
            <a:off x="8416196" y="4401256"/>
            <a:ext cx="3808108" cy="227988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Le phénomène des OUI-SI « rebelles » = un vrai problème d’articulation entre le secondaire et le supérieur</a:t>
            </a:r>
          </a:p>
        </p:txBody>
      </p:sp>
      <p:sp>
        <p:nvSpPr>
          <p:cNvPr id="12" name="Rectangle avec flèche vers la gauche 11">
            <a:extLst>
              <a:ext uri="{FF2B5EF4-FFF2-40B4-BE49-F238E27FC236}">
                <a16:creationId xmlns:a16="http://schemas.microsoft.com/office/drawing/2014/main" id="{CC26E5B7-EE15-8453-46AF-F98E45B3D6AB}"/>
              </a:ext>
            </a:extLst>
          </p:cNvPr>
          <p:cNvSpPr/>
          <p:nvPr/>
        </p:nvSpPr>
        <p:spPr>
          <a:xfrm rot="464488">
            <a:off x="2846210" y="5579222"/>
            <a:ext cx="5421994" cy="989639"/>
          </a:xfrm>
          <a:prstGeom prst="leftArrowCallout">
            <a:avLst>
              <a:gd name="adj1" fmla="val 917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Je ne comprends pas ma note de grammaire = Je parle très bien anglais = je regarde Netflix en VO !!!</a:t>
            </a:r>
          </a:p>
        </p:txBody>
      </p:sp>
    </p:spTree>
    <p:extLst>
      <p:ext uri="{BB962C8B-B14F-4D97-AF65-F5344CB8AC3E}">
        <p14:creationId xmlns:p14="http://schemas.microsoft.com/office/powerpoint/2010/main" val="353251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6E0CEE-A558-1DBE-C4E0-82F7BBCA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373" y="1772293"/>
            <a:ext cx="8857694" cy="3544774"/>
          </a:xfr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chemeClr val="bg1"/>
                </a:solidFill>
              </a:rPr>
              <a:t>II </a:t>
            </a:r>
            <a:br>
              <a:rPr lang="fr-FR" sz="4800" b="1" dirty="0">
                <a:solidFill>
                  <a:schemeClr val="bg1"/>
                </a:solidFill>
              </a:rPr>
            </a:br>
            <a:r>
              <a:rPr lang="fr-FR" sz="4800" b="1" dirty="0">
                <a:solidFill>
                  <a:schemeClr val="bg1"/>
                </a:solidFill>
              </a:rPr>
              <a:t>« English challenge »</a:t>
            </a:r>
            <a:br>
              <a:rPr lang="fr-FR" sz="4800" b="1" dirty="0">
                <a:solidFill>
                  <a:schemeClr val="bg1"/>
                </a:solidFill>
              </a:rPr>
            </a:br>
            <a:r>
              <a:rPr lang="fr-FR" sz="4800" b="1" dirty="0">
                <a:solidFill>
                  <a:schemeClr val="bg1"/>
                </a:solidFill>
              </a:rPr>
              <a:t>2</a:t>
            </a:r>
            <a:r>
              <a:rPr lang="fr-FR" sz="4800" b="1" baseline="30000" dirty="0">
                <a:solidFill>
                  <a:schemeClr val="bg1"/>
                </a:solidFill>
              </a:rPr>
              <a:t>ème</a:t>
            </a:r>
            <a:r>
              <a:rPr lang="fr-FR" sz="4800" b="1" dirty="0">
                <a:solidFill>
                  <a:schemeClr val="bg1"/>
                </a:solidFill>
              </a:rPr>
              <a:t> phase</a:t>
            </a:r>
            <a:br>
              <a:rPr lang="fr-FR" sz="4800" b="1" dirty="0">
                <a:solidFill>
                  <a:schemeClr val="bg1"/>
                </a:solidFill>
              </a:rPr>
            </a:br>
            <a:r>
              <a:rPr lang="fr-FR" sz="4800" b="1" dirty="0">
                <a:solidFill>
                  <a:schemeClr val="bg1"/>
                </a:solidFill>
              </a:rPr>
              <a:t>gamification et</a:t>
            </a:r>
            <a:br>
              <a:rPr lang="fr-FR" sz="4800" b="1" dirty="0">
                <a:solidFill>
                  <a:schemeClr val="bg1"/>
                </a:solidFill>
              </a:rPr>
            </a:br>
            <a:r>
              <a:rPr lang="fr-FR" sz="4800" b="1" dirty="0">
                <a:solidFill>
                  <a:schemeClr val="bg1"/>
                </a:solidFill>
              </a:rPr>
              <a:t>cours 100% en ligne</a:t>
            </a:r>
          </a:p>
        </p:txBody>
      </p:sp>
    </p:spTree>
    <p:extLst>
      <p:ext uri="{BB962C8B-B14F-4D97-AF65-F5344CB8AC3E}">
        <p14:creationId xmlns:p14="http://schemas.microsoft.com/office/powerpoint/2010/main" val="226083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AD8F00-310C-01EC-0AF4-C95F58650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/>
              <a:t>Plan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0397E6-C698-8209-7C46-D96002385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343389"/>
            <a:ext cx="10166685" cy="2457211"/>
          </a:xfrm>
        </p:spPr>
        <p:txBody>
          <a:bodyPr/>
          <a:lstStyle/>
          <a:p>
            <a:pPr marL="400050" indent="-400050">
              <a:buClr>
                <a:schemeClr val="accent2"/>
              </a:buClr>
              <a:buFont typeface="+mj-lt"/>
              <a:buAutoNum type="romanUcPeriod"/>
            </a:pPr>
            <a:r>
              <a:rPr lang="fr-FR" sz="3200" dirty="0"/>
              <a:t>Projet initial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UcPeriod"/>
            </a:pPr>
            <a:r>
              <a:rPr lang="fr-FR" sz="3200" dirty="0"/>
              <a:t>English Challenge : deuxième phase de projet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UcPeriod"/>
            </a:pPr>
            <a:r>
              <a:rPr lang="fr-FR" sz="3200" dirty="0"/>
              <a:t>Perspectives et travail d’amélioration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500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A3EA567-D7FC-EF8C-879D-57AA9FD12F2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Restructuration du projet de remédiation initial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79D5FF-365B-0F87-0E68-5573A5BEB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552678"/>
            <a:ext cx="7728954" cy="3797322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fr-FR" sz="2400" dirty="0">
                <a:latin typeface="+mj-lt"/>
              </a:rPr>
              <a:t>Bilan et nouveaux objectifs visant à renforcer l’attractivité du cours :</a:t>
            </a:r>
          </a:p>
          <a:p>
            <a:pPr marL="0" indent="0" algn="just">
              <a:buNone/>
            </a:pPr>
            <a:endParaRPr lang="fr-FR" sz="2400" dirty="0">
              <a:latin typeface="+mj-lt"/>
            </a:endParaRPr>
          </a:p>
          <a:p>
            <a:pPr marL="514350" indent="-514350" algn="just">
              <a:buClr>
                <a:schemeClr val="accent2"/>
              </a:buClr>
              <a:buFont typeface="+mj-lt"/>
              <a:buAutoNum type="romanLcPeriod"/>
            </a:pPr>
            <a:r>
              <a:rPr lang="fr-FR" sz="2400" dirty="0">
                <a:latin typeface="+mj-lt"/>
              </a:rPr>
              <a:t>Rendre le cours plus ludique = </a:t>
            </a:r>
            <a:r>
              <a:rPr lang="fr-FR" sz="2400" b="1" dirty="0">
                <a:solidFill>
                  <a:srgbClr val="00B0F0"/>
                </a:solidFill>
                <a:latin typeface="+mj-lt"/>
              </a:rPr>
              <a:t>idée de gamification sur Moodle</a:t>
            </a:r>
          </a:p>
          <a:p>
            <a:pPr marL="514350" indent="-514350" algn="just">
              <a:buClr>
                <a:schemeClr val="accent2"/>
              </a:buClr>
              <a:buFont typeface="+mj-lt"/>
              <a:buAutoNum type="romanLcPeriod"/>
            </a:pPr>
            <a:endParaRPr lang="fr-FR" sz="2400" b="1" dirty="0">
              <a:solidFill>
                <a:srgbClr val="00B0F0"/>
              </a:solidFill>
              <a:latin typeface="+mj-lt"/>
            </a:endParaRPr>
          </a:p>
          <a:p>
            <a:pPr marL="514350" indent="-514350" algn="just">
              <a:buClr>
                <a:schemeClr val="accent2"/>
              </a:buClr>
              <a:buFont typeface="+mj-lt"/>
              <a:buAutoNum type="romanLcPeriod"/>
            </a:pPr>
            <a:r>
              <a:rPr lang="fr-FR" sz="2400" dirty="0">
                <a:latin typeface="+mj-lt"/>
              </a:rPr>
              <a:t>Rendre l’aspect visuel plus attrayant = </a:t>
            </a:r>
            <a:r>
              <a:rPr lang="fr-FR" sz="2400" b="1" dirty="0">
                <a:solidFill>
                  <a:srgbClr val="00B0F0"/>
                </a:solidFill>
                <a:latin typeface="+mj-lt"/>
              </a:rPr>
              <a:t>esthétisation par images, tuiles et icônes</a:t>
            </a:r>
          </a:p>
          <a:p>
            <a:pPr marL="514350" indent="-514350" algn="just">
              <a:buClr>
                <a:schemeClr val="accent2"/>
              </a:buClr>
              <a:buFont typeface="+mj-lt"/>
              <a:buAutoNum type="romanLcPeriod"/>
            </a:pPr>
            <a:endParaRPr lang="fr-FR" sz="2400" b="1" dirty="0">
              <a:solidFill>
                <a:srgbClr val="00B0F0"/>
              </a:solidFill>
              <a:latin typeface="+mj-lt"/>
            </a:endParaRPr>
          </a:p>
          <a:p>
            <a:pPr marL="514350" indent="-514350" algn="just">
              <a:buClr>
                <a:schemeClr val="accent2"/>
              </a:buClr>
              <a:buFont typeface="+mj-lt"/>
              <a:buAutoNum type="romanLcPeriod"/>
            </a:pPr>
            <a:r>
              <a:rPr lang="fr-FR" sz="2400" dirty="0">
                <a:latin typeface="+mj-lt"/>
              </a:rPr>
              <a:t>Renforcer la motivation grâce à la structure par niveaux et avec la dynamique de défis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4CFCD9D-C711-3517-2806-DF11DA771B54}"/>
              </a:ext>
            </a:extLst>
          </p:cNvPr>
          <p:cNvSpPr txBox="1">
            <a:spLocks/>
          </p:cNvSpPr>
          <p:nvPr/>
        </p:nvSpPr>
        <p:spPr>
          <a:xfrm>
            <a:off x="9412111" y="2476456"/>
            <a:ext cx="2322689" cy="3454422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u="none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C00000"/>
                </a:solidFill>
              </a:rPr>
              <a:t>Phase de tests lancée en guise de soutien </a:t>
            </a:r>
            <a:r>
              <a:rPr lang="fr-FR" b="1" dirty="0" err="1">
                <a:solidFill>
                  <a:srgbClr val="C00000"/>
                </a:solidFill>
              </a:rPr>
              <a:t>inter-sessions</a:t>
            </a:r>
            <a:r>
              <a:rPr lang="fr-FR" b="1" dirty="0">
                <a:solidFill>
                  <a:srgbClr val="C00000"/>
                </a:solidFill>
              </a:rPr>
              <a:t> en mai 2022</a:t>
            </a:r>
          </a:p>
        </p:txBody>
      </p:sp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4B279426-DB5F-55C8-B611-64F95B2F03AF}"/>
              </a:ext>
            </a:extLst>
          </p:cNvPr>
          <p:cNvSpPr/>
          <p:nvPr/>
        </p:nvSpPr>
        <p:spPr>
          <a:xfrm>
            <a:off x="8864599" y="2476456"/>
            <a:ext cx="547511" cy="3581444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962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AEC27-B718-9466-4952-A04543AD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646" y="3141072"/>
            <a:ext cx="2215743" cy="107821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Aspect visuel repensé</a:t>
            </a:r>
            <a:br>
              <a:rPr lang="fr-FR" b="1" dirty="0">
                <a:solidFill>
                  <a:srgbClr val="00B0F0"/>
                </a:solidFill>
              </a:rPr>
            </a:br>
            <a:br>
              <a:rPr lang="fr-FR" b="1" dirty="0">
                <a:solidFill>
                  <a:srgbClr val="00B0F0"/>
                </a:solidFill>
              </a:rPr>
            </a:br>
            <a:r>
              <a:rPr lang="fr-FR" b="1" dirty="0">
                <a:solidFill>
                  <a:srgbClr val="00B0F0"/>
                </a:solidFill>
              </a:rPr>
              <a:t>une architecture globale en tuiles</a:t>
            </a:r>
            <a:br>
              <a:rPr lang="fr-FR" b="1" dirty="0">
                <a:solidFill>
                  <a:srgbClr val="00B0F0"/>
                </a:solidFill>
              </a:rPr>
            </a:br>
            <a:br>
              <a:rPr lang="fr-FR" b="1" dirty="0">
                <a:solidFill>
                  <a:srgbClr val="00B0F0"/>
                </a:solidFill>
              </a:rPr>
            </a:br>
            <a:r>
              <a:rPr lang="fr-FR" b="1" dirty="0">
                <a:solidFill>
                  <a:srgbClr val="00B0F0"/>
                </a:solidFill>
              </a:rPr>
              <a:t>cohérence globale par niveau</a:t>
            </a:r>
            <a:br>
              <a:rPr lang="fr-FR" b="1" dirty="0">
                <a:solidFill>
                  <a:srgbClr val="00B0F0"/>
                </a:solidFill>
              </a:rPr>
            </a:br>
            <a:br>
              <a:rPr lang="fr-FR" b="1" dirty="0">
                <a:solidFill>
                  <a:srgbClr val="00B0F0"/>
                </a:solidFill>
              </a:rPr>
            </a:br>
            <a:r>
              <a:rPr lang="fr-FR" b="1" dirty="0">
                <a:solidFill>
                  <a:srgbClr val="00B0F0"/>
                </a:solidFill>
              </a:rPr>
              <a:t>esthétique uniformisée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72655A-74D3-52AF-327F-0F4A2F9FB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489" y="1038577"/>
            <a:ext cx="9462554" cy="55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59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AB91DF5-17C5-7AA8-F5F4-AA258DE4A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947" y="2198972"/>
            <a:ext cx="2215743" cy="378272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Architecture en tuiles = progression par niveaux</a:t>
            </a:r>
            <a:br>
              <a:rPr lang="fr-FR" b="1" dirty="0">
                <a:solidFill>
                  <a:srgbClr val="00B0F0"/>
                </a:solidFill>
              </a:rPr>
            </a:br>
            <a:br>
              <a:rPr lang="fr-FR" b="1" dirty="0">
                <a:solidFill>
                  <a:srgbClr val="00B0F0"/>
                </a:solidFill>
              </a:rPr>
            </a:br>
            <a:r>
              <a:rPr lang="fr-FR" b="1" dirty="0">
                <a:solidFill>
                  <a:srgbClr val="00B0F0"/>
                </a:solidFill>
              </a:rPr>
              <a:t>progression affichée et soumise à contraintes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D91A108-BE7C-4751-7F20-2A578BFE0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690" y="1456265"/>
            <a:ext cx="9140310" cy="490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12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15B063C-0A12-22B7-06D6-085F5A45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55" y="112889"/>
            <a:ext cx="6902824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A033060-FE92-7B02-116F-7A65C6314458}"/>
              </a:ext>
            </a:extLst>
          </p:cNvPr>
          <p:cNvSpPr txBox="1">
            <a:spLocks/>
          </p:cNvSpPr>
          <p:nvPr/>
        </p:nvSpPr>
        <p:spPr>
          <a:xfrm>
            <a:off x="538746" y="1587500"/>
            <a:ext cx="3875210" cy="4800600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u="none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B0F0"/>
                </a:solidFill>
              </a:rPr>
              <a:t>Types de tests et de questions :</a:t>
            </a:r>
          </a:p>
          <a:p>
            <a:pPr>
              <a:buClr>
                <a:schemeClr val="accent2"/>
              </a:buClr>
            </a:pPr>
            <a:endParaRPr lang="fr-FR" b="1" dirty="0">
              <a:solidFill>
                <a:srgbClr val="00B0F0"/>
              </a:solidFill>
            </a:endParaRPr>
          </a:p>
          <a:p>
            <a:pPr marL="514350" indent="-514350" algn="l">
              <a:buClr>
                <a:schemeClr val="accent2"/>
              </a:buClr>
              <a:buFont typeface="+mj-lt"/>
              <a:buAutoNum type="romanLcPeriod"/>
            </a:pPr>
            <a:r>
              <a:rPr lang="fr-FR" b="1" dirty="0">
                <a:solidFill>
                  <a:srgbClr val="00B0F0"/>
                </a:solidFill>
              </a:rPr>
              <a:t>QCM</a:t>
            </a:r>
          </a:p>
          <a:p>
            <a:pPr marL="514350" indent="-514350" algn="l">
              <a:buClr>
                <a:schemeClr val="accent2"/>
              </a:buClr>
              <a:buFont typeface="+mj-lt"/>
              <a:buAutoNum type="romanLcPeriod"/>
            </a:pPr>
            <a:r>
              <a:rPr lang="fr-FR" b="1" dirty="0">
                <a:solidFill>
                  <a:srgbClr val="00B0F0"/>
                </a:solidFill>
              </a:rPr>
              <a:t>Vrai/faux</a:t>
            </a:r>
          </a:p>
          <a:p>
            <a:pPr marL="514350" indent="-514350" algn="l">
              <a:buClr>
                <a:schemeClr val="accent2"/>
              </a:buClr>
              <a:buFont typeface="+mj-lt"/>
              <a:buAutoNum type="romanLcPeriod"/>
            </a:pPr>
            <a:r>
              <a:rPr lang="fr-FR" b="1" dirty="0">
                <a:solidFill>
                  <a:srgbClr val="00B0F0"/>
                </a:solidFill>
              </a:rPr>
              <a:t>Textes à trous</a:t>
            </a:r>
          </a:p>
          <a:p>
            <a:pPr marL="514350" indent="-514350" algn="l">
              <a:buClr>
                <a:schemeClr val="accent2"/>
              </a:buClr>
              <a:buFont typeface="+mj-lt"/>
              <a:buAutoNum type="romanLcPeriod"/>
            </a:pPr>
            <a:r>
              <a:rPr lang="fr-FR" b="1" dirty="0">
                <a:solidFill>
                  <a:srgbClr val="00B0F0"/>
                </a:solidFill>
              </a:rPr>
              <a:t>Réponse courte</a:t>
            </a:r>
          </a:p>
          <a:p>
            <a:pPr marL="514350" indent="-514350" algn="l">
              <a:buClr>
                <a:schemeClr val="accent2"/>
              </a:buClr>
              <a:buFont typeface="+mj-lt"/>
              <a:buAutoNum type="romanLcPeriod"/>
            </a:pPr>
            <a:r>
              <a:rPr lang="fr-FR" b="1" dirty="0">
                <a:solidFill>
                  <a:srgbClr val="00B0F0"/>
                </a:solidFill>
              </a:rPr>
              <a:t>Questions d'appariement</a:t>
            </a:r>
          </a:p>
          <a:p>
            <a:pPr marL="514350" indent="-514350" algn="l">
              <a:buClr>
                <a:schemeClr val="accent2"/>
              </a:buClr>
              <a:buFont typeface="+mj-lt"/>
              <a:buAutoNum type="romanLcPeriod"/>
            </a:pPr>
            <a:r>
              <a:rPr lang="fr-FR" b="1" dirty="0">
                <a:solidFill>
                  <a:srgbClr val="00B0F0"/>
                </a:solidFill>
              </a:rPr>
              <a:t>Glisser-déposer sur texte</a:t>
            </a:r>
            <a:endParaRPr lang="fr-FR" dirty="0">
              <a:solidFill>
                <a:srgbClr val="00B0F0"/>
              </a:solidFill>
            </a:endParaRPr>
          </a:p>
          <a:p>
            <a:endParaRPr lang="fr-F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75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119B09D-3528-E4D6-4D4B-E5E8CC68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125" y="1359927"/>
            <a:ext cx="7785807" cy="455153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9BB4DF1-D41A-3B26-9D5F-14481816D4D9}"/>
              </a:ext>
            </a:extLst>
          </p:cNvPr>
          <p:cNvSpPr txBox="1">
            <a:spLocks/>
          </p:cNvSpPr>
          <p:nvPr/>
        </p:nvSpPr>
        <p:spPr>
          <a:xfrm>
            <a:off x="745068" y="2244341"/>
            <a:ext cx="2215743" cy="2369317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u="none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B0F0"/>
                </a:solidFill>
              </a:rPr>
              <a:t>Questions plus innovantes avec images ou sons</a:t>
            </a:r>
          </a:p>
          <a:p>
            <a:endParaRPr lang="fr-F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01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6CE146-F6AF-1B46-83E7-D1AFFA7C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46" y="1142876"/>
            <a:ext cx="10166685" cy="1078213"/>
          </a:xfrm>
        </p:spPr>
        <p:txBody>
          <a:bodyPr/>
          <a:lstStyle/>
          <a:p>
            <a:r>
              <a:rPr lang="fr-FR" dirty="0" err="1"/>
              <a:t>Level</a:t>
            </a:r>
            <a:r>
              <a:rPr lang="fr-FR" dirty="0"/>
              <a:t>-up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D2FCE4-3E17-9931-7C29-956F8201F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146" y="2616199"/>
            <a:ext cx="3954232" cy="387643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r-FR" b="1" dirty="0" err="1">
                <a:solidFill>
                  <a:srgbClr val="00B0F0"/>
                </a:solidFill>
              </a:rPr>
              <a:t>Levelup</a:t>
            </a:r>
            <a:r>
              <a:rPr lang="fr-FR" b="1" dirty="0">
                <a:solidFill>
                  <a:srgbClr val="00B0F0"/>
                </a:solidFill>
              </a:rPr>
              <a:t>  outil de gamification pour Moodle</a:t>
            </a:r>
          </a:p>
          <a:p>
            <a:pPr marL="0" indent="0">
              <a:buNone/>
            </a:pPr>
            <a:endParaRPr lang="fr-FR" b="1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b="1" dirty="0">
                <a:solidFill>
                  <a:srgbClr val="00B0F0"/>
                </a:solidFill>
              </a:rPr>
              <a:t>Stratégie de motivation de l’apprenant par graduation du processus d’apprentissage</a:t>
            </a:r>
          </a:p>
          <a:p>
            <a:pPr marL="0" indent="0">
              <a:buNone/>
            </a:pPr>
            <a:endParaRPr lang="fr-FR" b="1" dirty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b="1" dirty="0">
                <a:solidFill>
                  <a:srgbClr val="00B0F0"/>
                </a:solidFill>
              </a:rPr>
              <a:t>Récompense = niveau atteint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24F9E9B-70C7-656C-19F0-2CB3CC3C4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24" y="722489"/>
            <a:ext cx="7019561" cy="541302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DED4991-35C5-4737-B933-986AA656D3CA}"/>
              </a:ext>
            </a:extLst>
          </p:cNvPr>
          <p:cNvSpPr txBox="1">
            <a:spLocks/>
          </p:cNvSpPr>
          <p:nvPr/>
        </p:nvSpPr>
        <p:spPr>
          <a:xfrm>
            <a:off x="564146" y="1340431"/>
            <a:ext cx="3954232" cy="1078213"/>
          </a:xfrm>
          <a:prstGeom prst="rect">
            <a:avLst/>
          </a:prstGeom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  <a:effectLst>
            <a:softEdge rad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u="none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/>
              <a:t>Levelup</a:t>
            </a:r>
            <a:r>
              <a:rPr lang="fr-FR" b="1" dirty="0"/>
              <a:t> ou l’architecture par paliers de niveaux</a:t>
            </a:r>
          </a:p>
        </p:txBody>
      </p:sp>
    </p:spTree>
    <p:extLst>
      <p:ext uri="{BB962C8B-B14F-4D97-AF65-F5344CB8AC3E}">
        <p14:creationId xmlns:p14="http://schemas.microsoft.com/office/powerpoint/2010/main" val="3204464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82B70F-BA35-FB47-C4FD-F91F4296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7" y="1130238"/>
            <a:ext cx="3954232" cy="1078213"/>
          </a:xfrm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 err="1"/>
              <a:t>Levelup</a:t>
            </a: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9D230B-8AAB-FE4A-D605-A426A1B91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343389"/>
            <a:ext cx="5241165" cy="3876435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00B0F0"/>
                </a:solidFill>
              </a:rPr>
              <a:t>Fonctionnalités :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dirty="0"/>
              <a:t>construction de </a:t>
            </a:r>
            <a:r>
              <a:rPr lang="fr-FR" b="1" dirty="0"/>
              <a:t>paliers à franchir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dirty="0"/>
              <a:t>mise en </a:t>
            </a:r>
            <a:r>
              <a:rPr lang="fr-FR" b="1" dirty="0"/>
              <a:t>compétition</a:t>
            </a:r>
            <a:r>
              <a:rPr lang="fr-FR" dirty="0"/>
              <a:t> des participants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b="1" dirty="0"/>
              <a:t>customisation</a:t>
            </a:r>
            <a:r>
              <a:rPr lang="fr-FR" dirty="0"/>
              <a:t> (images, symboles, etc.)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dirty="0"/>
              <a:t>construction de niveaux par </a:t>
            </a:r>
            <a:r>
              <a:rPr lang="fr-FR" b="1" dirty="0"/>
              <a:t>restrictions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389CA2D-D71D-7A41-E3CD-0767D22A3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088" y="638176"/>
            <a:ext cx="4732216" cy="31319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C9A58BD-672E-6EEF-F4B0-EF817ACC0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877" y="3770126"/>
            <a:ext cx="4821377" cy="28167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687723-4EAA-9336-1273-A448F7275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51" y="4394011"/>
            <a:ext cx="5559849" cy="24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81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D54FD0B-9B77-E39F-F995-64C3F00CE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745" y="1817512"/>
            <a:ext cx="8329516" cy="4651021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C78DEC6-F459-F467-17D3-8AB0F0A6A76B}"/>
              </a:ext>
            </a:extLst>
          </p:cNvPr>
          <p:cNvSpPr txBox="1">
            <a:spLocks/>
          </p:cNvSpPr>
          <p:nvPr/>
        </p:nvSpPr>
        <p:spPr>
          <a:xfrm>
            <a:off x="643739" y="3268072"/>
            <a:ext cx="2215743" cy="2369317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u="none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B0F0"/>
                </a:solidFill>
              </a:rPr>
              <a:t>Sous-niveaux et paliers à l’intérieur de chaque niveau</a:t>
            </a:r>
          </a:p>
          <a:p>
            <a:endParaRPr lang="fr-FR" b="1" dirty="0">
              <a:solidFill>
                <a:srgbClr val="00B0F0"/>
              </a:solidFill>
            </a:endParaRPr>
          </a:p>
          <a:p>
            <a:endParaRPr lang="fr-F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36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535A1-00EE-C947-19AC-948FA85410A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Version gratuite de </a:t>
            </a:r>
            <a:r>
              <a:rPr lang="fr-FR" b="1" dirty="0" err="1"/>
              <a:t>LevelUp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DD41F6-7DA1-0F0C-8AB0-C001CEA13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fr-FR" dirty="0"/>
              <a:t>la version gratuite = </a:t>
            </a:r>
            <a:r>
              <a:rPr lang="fr-FR" b="1" dirty="0">
                <a:solidFill>
                  <a:srgbClr val="00B0F0"/>
                </a:solidFill>
              </a:rPr>
              <a:t>ne permet pas d'attribuer des points d'expérience </a:t>
            </a:r>
            <a:r>
              <a:rPr lang="fr-FR" dirty="0"/>
              <a:t>= la construction par niveaux n’est pas possible !</a:t>
            </a:r>
          </a:p>
          <a:p>
            <a:pPr algn="just">
              <a:buFont typeface="Wingdings" pitchFamily="2" charset="2"/>
              <a:buChar char="v"/>
            </a:pPr>
            <a:r>
              <a:rPr lang="fr-FR" dirty="0"/>
              <a:t>Il n'est donc pas possible d’instaurer une logique qualitative de paliers, ni une articulation entre activités et ni progression avec la version gratuite .</a:t>
            </a:r>
          </a:p>
          <a:p>
            <a:pPr algn="just">
              <a:buFont typeface="Wingdings" pitchFamily="2" charset="2"/>
              <a:buChar char="v"/>
            </a:pPr>
            <a:r>
              <a:rPr lang="fr-FR" dirty="0"/>
              <a:t>Pour construire avec </a:t>
            </a:r>
            <a:r>
              <a:rPr lang="fr-FR" dirty="0" err="1"/>
              <a:t>LevelUp</a:t>
            </a:r>
            <a:r>
              <a:rPr lang="fr-FR" dirty="0"/>
              <a:t> de véritables parcours gamifiés prenant en compte la progression des étudiants, il est nécessaire de pouvoir </a:t>
            </a:r>
            <a:r>
              <a:rPr lang="fr-FR" b="1" dirty="0">
                <a:solidFill>
                  <a:srgbClr val="00B0F0"/>
                </a:solidFill>
              </a:rPr>
              <a:t>cibler individuellement les activités </a:t>
            </a:r>
            <a:r>
              <a:rPr lang="fr-FR" dirty="0"/>
              <a:t>(</a:t>
            </a:r>
            <a:r>
              <a:rPr lang="fr-FR" i="1" dirty="0" err="1"/>
              <a:t>target</a:t>
            </a:r>
            <a:r>
              <a:rPr lang="fr-FR" i="1" dirty="0"/>
              <a:t> </a:t>
            </a:r>
            <a:r>
              <a:rPr lang="fr-FR" i="1" dirty="0" err="1"/>
              <a:t>activities</a:t>
            </a:r>
            <a:r>
              <a:rPr lang="fr-FR" i="1" dirty="0"/>
              <a:t> by </a:t>
            </a:r>
            <a:r>
              <a:rPr lang="fr-FR" i="1" dirty="0" err="1"/>
              <a:t>name</a:t>
            </a:r>
            <a:r>
              <a:rPr lang="fr-FR" dirty="0"/>
              <a:t>) et </a:t>
            </a:r>
            <a:r>
              <a:rPr lang="fr-FR" b="1" dirty="0">
                <a:solidFill>
                  <a:srgbClr val="00B0F0"/>
                </a:solidFill>
              </a:rPr>
              <a:t>de relier l'attribution des points d'expérience aux critères d'achèvements de ces activités </a:t>
            </a:r>
            <a:r>
              <a:rPr lang="fr-FR" dirty="0"/>
              <a:t>(</a:t>
            </a:r>
            <a:r>
              <a:rPr lang="fr-FR" i="1" dirty="0"/>
              <a:t>support for </a:t>
            </a:r>
            <a:r>
              <a:rPr lang="fr-FR" i="1" dirty="0" err="1"/>
              <a:t>activity</a:t>
            </a:r>
            <a:r>
              <a:rPr lang="fr-FR" i="1" dirty="0"/>
              <a:t> </a:t>
            </a:r>
            <a:r>
              <a:rPr lang="fr-FR" i="1" dirty="0" err="1"/>
              <a:t>completion</a:t>
            </a:r>
            <a:r>
              <a:rPr lang="fr-FR" dirty="0"/>
              <a:t>).</a:t>
            </a:r>
          </a:p>
          <a:p>
            <a:pPr algn="just">
              <a:buFont typeface="Wingdings" pitchFamily="2" charset="2"/>
              <a:buChar char="v"/>
            </a:pPr>
            <a:r>
              <a:rPr lang="fr-FR" dirty="0"/>
              <a:t>Ces 2 fonctionnalités ne sont disponibles que dans la version payante de </a:t>
            </a:r>
            <a:r>
              <a:rPr lang="fr-FR" dirty="0" err="1"/>
              <a:t>LevelUp</a:t>
            </a:r>
            <a:r>
              <a:rPr lang="fr-FR" dirty="0"/>
              <a:t> (</a:t>
            </a:r>
            <a:r>
              <a:rPr lang="fr-FR" dirty="0" err="1"/>
              <a:t>LevelUp</a:t>
            </a:r>
            <a:r>
              <a:rPr lang="fr-FR" dirty="0"/>
              <a:t> Plus), dont l'abonnement annuel s'élève à 120$ pour les institutions.</a:t>
            </a:r>
          </a:p>
        </p:txBody>
      </p:sp>
    </p:spTree>
    <p:extLst>
      <p:ext uri="{BB962C8B-B14F-4D97-AF65-F5344CB8AC3E}">
        <p14:creationId xmlns:p14="http://schemas.microsoft.com/office/powerpoint/2010/main" val="1606392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AA7C80-BF10-132E-376C-DFD8F3193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3249494"/>
            <a:ext cx="2521954" cy="2800111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00B0F0"/>
                </a:solidFill>
              </a:rPr>
              <a:t>Architecture par niveaux grâce à la restriction d’accès avec note exprimée en pourcentage d’achèvement d’activité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41AD9F-4A0F-A4B2-610F-2C80CC9D4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2343389"/>
            <a:ext cx="7950200" cy="41656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845B76-C1E9-AEFF-66FF-966E80379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8"/>
            <a:ext cx="10166685" cy="1078213"/>
          </a:xfrm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Construction de niveaux sur Moodle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494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6E0CEE-A558-1DBE-C4E0-82F7BBCA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71" y="1896471"/>
            <a:ext cx="9897762" cy="3544774"/>
          </a:xfr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chemeClr val="bg1"/>
                </a:solidFill>
              </a:rPr>
              <a:t>I </a:t>
            </a:r>
            <a:br>
              <a:rPr lang="fr-FR" sz="4800" b="1" dirty="0">
                <a:solidFill>
                  <a:schemeClr val="bg1"/>
                </a:solidFill>
              </a:rPr>
            </a:br>
            <a:r>
              <a:rPr lang="fr-FR" sz="4800" b="1" dirty="0">
                <a:solidFill>
                  <a:schemeClr val="bg1"/>
                </a:solidFill>
              </a:rPr>
              <a:t>projet de remédiation initial </a:t>
            </a:r>
          </a:p>
        </p:txBody>
      </p:sp>
    </p:spTree>
    <p:extLst>
      <p:ext uri="{BB962C8B-B14F-4D97-AF65-F5344CB8AC3E}">
        <p14:creationId xmlns:p14="http://schemas.microsoft.com/office/powerpoint/2010/main" val="1425223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82B70F-BA35-FB47-C4FD-F91F4296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7" y="1130238"/>
            <a:ext cx="3954232" cy="1078213"/>
          </a:xfrm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Problèmes généraux de </a:t>
            </a:r>
            <a:r>
              <a:rPr lang="fr-FR" b="1" dirty="0" err="1"/>
              <a:t>Level</a:t>
            </a:r>
            <a:r>
              <a:rPr lang="fr-FR" b="1" dirty="0"/>
              <a:t>-up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9D230B-8AAB-FE4A-D605-A426A1B91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343389"/>
            <a:ext cx="5241165" cy="3876435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00B0F0"/>
                </a:solidFill>
              </a:rPr>
              <a:t>Fonctionnalités :</a:t>
            </a:r>
          </a:p>
          <a:p>
            <a:pPr marL="400050" indent="-400050">
              <a:buClr>
                <a:schemeClr val="accent2"/>
              </a:buClr>
              <a:buAutoNum type="romanLcPeriod"/>
            </a:pPr>
            <a:r>
              <a:rPr lang="fr-FR" dirty="0"/>
              <a:t>Mise en compétition des participants</a:t>
            </a:r>
          </a:p>
          <a:p>
            <a:pPr marL="400050" indent="-400050">
              <a:buClr>
                <a:schemeClr val="accent2"/>
              </a:buClr>
              <a:buAutoNum type="romanLcPeriod"/>
            </a:pPr>
            <a:endParaRPr lang="fr-FR" dirty="0"/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dirty="0"/>
              <a:t>construction de niveaux par restrictions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Rectangle avec flèche vers la gauche 7">
            <a:extLst>
              <a:ext uri="{FF2B5EF4-FFF2-40B4-BE49-F238E27FC236}">
                <a16:creationId xmlns:a16="http://schemas.microsoft.com/office/drawing/2014/main" id="{3F8F20CF-EECB-1255-A40C-67986EB80026}"/>
              </a:ext>
            </a:extLst>
          </p:cNvPr>
          <p:cNvSpPr/>
          <p:nvPr/>
        </p:nvSpPr>
        <p:spPr>
          <a:xfrm rot="20779550">
            <a:off x="6141156" y="1376396"/>
            <a:ext cx="4664392" cy="1799048"/>
          </a:xfrm>
          <a:prstGeom prst="leftArrowCallout">
            <a:avLst>
              <a:gd name="adj1" fmla="val 25000"/>
              <a:gd name="adj2" fmla="val 25627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 compétitivité n’est pas un attribut universel de tous les profils d’apprenants</a:t>
            </a:r>
          </a:p>
        </p:txBody>
      </p:sp>
      <p:sp>
        <p:nvSpPr>
          <p:cNvPr id="9" name="Rectangle avec flèche vers la gauche 8">
            <a:extLst>
              <a:ext uri="{FF2B5EF4-FFF2-40B4-BE49-F238E27FC236}">
                <a16:creationId xmlns:a16="http://schemas.microsoft.com/office/drawing/2014/main" id="{58915116-D6FB-B555-DB67-9203EF57FE45}"/>
              </a:ext>
            </a:extLst>
          </p:cNvPr>
          <p:cNvSpPr/>
          <p:nvPr/>
        </p:nvSpPr>
        <p:spPr>
          <a:xfrm rot="801105">
            <a:off x="6240688" y="3554434"/>
            <a:ext cx="4664392" cy="179904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 restriction peut être source de frustration en cas d’échec d’accès au niveau supérieur</a:t>
            </a:r>
          </a:p>
        </p:txBody>
      </p:sp>
      <p:sp>
        <p:nvSpPr>
          <p:cNvPr id="10" name="Nuage 9">
            <a:extLst>
              <a:ext uri="{FF2B5EF4-FFF2-40B4-BE49-F238E27FC236}">
                <a16:creationId xmlns:a16="http://schemas.microsoft.com/office/drawing/2014/main" id="{044BFCBF-EEA4-CC38-D012-79700B4CA003}"/>
              </a:ext>
            </a:extLst>
          </p:cNvPr>
          <p:cNvSpPr/>
          <p:nvPr/>
        </p:nvSpPr>
        <p:spPr>
          <a:xfrm>
            <a:off x="1256988" y="4281606"/>
            <a:ext cx="5832434" cy="227988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L’image de la montée est une fausse intuition dans l’apprentissage des langues = c’est plutôt up-and-down </a:t>
            </a:r>
            <a:r>
              <a:rPr lang="fr-FR" b="1" dirty="0" err="1"/>
              <a:t>again</a:t>
            </a:r>
            <a:r>
              <a:rPr lang="fr-FR" b="1" dirty="0"/>
              <a:t> and </a:t>
            </a:r>
            <a:r>
              <a:rPr lang="fr-FR" b="1" dirty="0" err="1"/>
              <a:t>again</a:t>
            </a:r>
            <a:r>
              <a:rPr lang="fr-FR" b="1" dirty="0"/>
              <a:t> que simplement  up en ligne droite</a:t>
            </a:r>
          </a:p>
        </p:txBody>
      </p:sp>
    </p:spTree>
    <p:extLst>
      <p:ext uri="{BB962C8B-B14F-4D97-AF65-F5344CB8AC3E}">
        <p14:creationId xmlns:p14="http://schemas.microsoft.com/office/powerpoint/2010/main" val="331922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C758E8-359D-E5EC-7F21-CD1DE74BD3A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Hâtez-vous lentement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64E97E-C5BF-1F2C-C374-F452654FD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379945"/>
            <a:ext cx="4755742" cy="39433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B0F0"/>
                </a:solidFill>
              </a:rPr>
              <a:t>« </a:t>
            </a:r>
            <a:r>
              <a:rPr lang="fr-FR" sz="3600" b="1" dirty="0">
                <a:solidFill>
                  <a:srgbClr val="00B0F0"/>
                </a:solidFill>
              </a:rPr>
              <a:t>Hâtez-vous lentement ; et, sans perdre courage, </a:t>
            </a:r>
            <a:r>
              <a:rPr lang="fr-FR" sz="3600" b="1" dirty="0">
                <a:solidFill>
                  <a:srgbClr val="C00000"/>
                </a:solidFill>
              </a:rPr>
              <a:t>Vingt fois sur le métier remettez votre ouvrage </a:t>
            </a:r>
            <a:r>
              <a:rPr lang="fr-FR" sz="3600" b="1" dirty="0">
                <a:solidFill>
                  <a:srgbClr val="00B0F0"/>
                </a:solidFill>
              </a:rPr>
              <a:t>: Polissez-le sans cesse et le repolissez ; Ajoutez quelquefois, et souvent </a:t>
            </a:r>
            <a:r>
              <a:rPr lang="fr-FR" sz="3600" b="1" dirty="0">
                <a:solidFill>
                  <a:srgbClr val="C00000"/>
                </a:solidFill>
              </a:rPr>
              <a:t>effacez</a:t>
            </a:r>
            <a:r>
              <a:rPr lang="fr-FR" b="1" dirty="0">
                <a:solidFill>
                  <a:srgbClr val="00B0F0"/>
                </a:solidFill>
              </a:rPr>
              <a:t>. »</a:t>
            </a:r>
          </a:p>
          <a:p>
            <a:endParaRPr lang="fr-FR" dirty="0"/>
          </a:p>
          <a:p>
            <a:pPr marL="0" indent="0" algn="r">
              <a:buNone/>
            </a:pPr>
            <a:r>
              <a:rPr lang="fr-FR" dirty="0"/>
              <a:t>Nicolas Boileau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6A106A-BE49-CD7B-2326-DEFFE62CC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088" y="2501824"/>
            <a:ext cx="5205669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61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B7DA988-F9BC-4EFA-7636-404858DFBD5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Suivi statistique et analyse des résultats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6419C83-BFCB-379F-080A-BFCC723FB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311408"/>
            <a:ext cx="4145363" cy="40679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2"/>
                </a:solidFill>
              </a:rPr>
              <a:t>55 étudiants inscrits 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>
                <a:solidFill>
                  <a:srgbClr val="00B0F0"/>
                </a:solidFill>
              </a:rPr>
              <a:t>Moyenne générale de 14,28/20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0% = 38 étudiants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2-5% = 6 étudiants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10-20% = 8 étudiants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40-50%- = 3 étudiants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Rectangle avec flèche vers la gauche 5">
            <a:extLst>
              <a:ext uri="{FF2B5EF4-FFF2-40B4-BE49-F238E27FC236}">
                <a16:creationId xmlns:a16="http://schemas.microsoft.com/office/drawing/2014/main" id="{BBDE9E80-EB3F-CF99-4513-6FD27F1F6C1F}"/>
              </a:ext>
            </a:extLst>
          </p:cNvPr>
          <p:cNvSpPr/>
          <p:nvPr/>
        </p:nvSpPr>
        <p:spPr>
          <a:xfrm>
            <a:off x="3497801" y="3614233"/>
            <a:ext cx="5383439" cy="857956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Abandon immédiat majoritaire</a:t>
            </a:r>
          </a:p>
        </p:txBody>
      </p:sp>
      <p:sp>
        <p:nvSpPr>
          <p:cNvPr id="7" name="Rectangle avec flèche vers la gauche 6">
            <a:extLst>
              <a:ext uri="{FF2B5EF4-FFF2-40B4-BE49-F238E27FC236}">
                <a16:creationId xmlns:a16="http://schemas.microsoft.com/office/drawing/2014/main" id="{F7E58BFA-8BD7-7028-23E3-C1D9FD9BDA63}"/>
              </a:ext>
            </a:extLst>
          </p:cNvPr>
          <p:cNvSpPr/>
          <p:nvPr/>
        </p:nvSpPr>
        <p:spPr>
          <a:xfrm>
            <a:off x="4525803" y="5440276"/>
            <a:ext cx="4355437" cy="857956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Réussite importante minoritaire</a:t>
            </a:r>
          </a:p>
        </p:txBody>
      </p:sp>
      <p:sp>
        <p:nvSpPr>
          <p:cNvPr id="8" name="Rectangle avec flèche vers la gauche 7">
            <a:extLst>
              <a:ext uri="{FF2B5EF4-FFF2-40B4-BE49-F238E27FC236}">
                <a16:creationId xmlns:a16="http://schemas.microsoft.com/office/drawing/2014/main" id="{AB27DB76-C468-F85A-DB89-0082F3D6B496}"/>
              </a:ext>
            </a:extLst>
          </p:cNvPr>
          <p:cNvSpPr/>
          <p:nvPr/>
        </p:nvSpPr>
        <p:spPr>
          <a:xfrm>
            <a:off x="4635334" y="2681874"/>
            <a:ext cx="4245906" cy="857956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Difficulté raisonnable</a:t>
            </a:r>
          </a:p>
        </p:txBody>
      </p:sp>
      <p:sp>
        <p:nvSpPr>
          <p:cNvPr id="9" name="Rectangle avec flèche vers la gauche 8">
            <a:extLst>
              <a:ext uri="{FF2B5EF4-FFF2-40B4-BE49-F238E27FC236}">
                <a16:creationId xmlns:a16="http://schemas.microsoft.com/office/drawing/2014/main" id="{AB88373E-A51E-821B-0636-D8418A465E37}"/>
              </a:ext>
            </a:extLst>
          </p:cNvPr>
          <p:cNvSpPr/>
          <p:nvPr/>
        </p:nvSpPr>
        <p:spPr>
          <a:xfrm>
            <a:off x="4057406" y="4546592"/>
            <a:ext cx="4823834" cy="857956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Abandon relativement rapide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3DB3B9BE-EB49-D865-9F5E-D8ED465C45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601141"/>
              </p:ext>
            </p:extLst>
          </p:nvPr>
        </p:nvGraphicFramePr>
        <p:xfrm>
          <a:off x="8766293" y="2609464"/>
          <a:ext cx="3076222" cy="2158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9129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5226EC-77F2-E53B-93A9-6DF7A3C8512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taux d’abandon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75E4AE-BFD3-A044-0BD9-8E8E36E7B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969691"/>
            <a:ext cx="3423654" cy="1477049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latin typeface="+mj-lt"/>
              </a:rPr>
              <a:t>Environ 70% des participants ont abandonné immédiatement </a:t>
            </a:r>
          </a:p>
          <a:p>
            <a:endParaRPr lang="fr-FR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3DB3B9BE-EB49-D865-9F5E-D8ED465C45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086870"/>
              </p:ext>
            </p:extLst>
          </p:nvPr>
        </p:nvGraphicFramePr>
        <p:xfrm>
          <a:off x="5074356" y="2208450"/>
          <a:ext cx="5492044" cy="401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4981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F34D00-894E-4255-C626-25B988BF4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162" y="1355706"/>
            <a:ext cx="10166685" cy="1078213"/>
          </a:xfrm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Corrélation note obtenue-abandon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4394D40B-6D11-88F3-F80F-6BECB2269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627600"/>
              </p:ext>
            </p:extLst>
          </p:nvPr>
        </p:nvGraphicFramePr>
        <p:xfrm>
          <a:off x="1247160" y="2778110"/>
          <a:ext cx="10166685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840">
                  <a:extLst>
                    <a:ext uri="{9D8B030D-6E8A-4147-A177-3AD203B41FA5}">
                      <a16:colId xmlns:a16="http://schemas.microsoft.com/office/drawing/2014/main" val="2030735981"/>
                    </a:ext>
                  </a:extLst>
                </a:gridCol>
                <a:gridCol w="1226645">
                  <a:extLst>
                    <a:ext uri="{9D8B030D-6E8A-4147-A177-3AD203B41FA5}">
                      <a16:colId xmlns:a16="http://schemas.microsoft.com/office/drawing/2014/main" val="1669007422"/>
                    </a:ext>
                  </a:extLst>
                </a:gridCol>
                <a:gridCol w="2570655">
                  <a:extLst>
                    <a:ext uri="{9D8B030D-6E8A-4147-A177-3AD203B41FA5}">
                      <a16:colId xmlns:a16="http://schemas.microsoft.com/office/drawing/2014/main" val="2980966141"/>
                    </a:ext>
                  </a:extLst>
                </a:gridCol>
                <a:gridCol w="2547758">
                  <a:extLst>
                    <a:ext uri="{9D8B030D-6E8A-4147-A177-3AD203B41FA5}">
                      <a16:colId xmlns:a16="http://schemas.microsoft.com/office/drawing/2014/main" val="3177357630"/>
                    </a:ext>
                  </a:extLst>
                </a:gridCol>
                <a:gridCol w="1639787">
                  <a:extLst>
                    <a:ext uri="{9D8B030D-6E8A-4147-A177-3AD203B41FA5}">
                      <a16:colId xmlns:a16="http://schemas.microsoft.com/office/drawing/2014/main" val="3715551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étudiant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moyenne des 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notes en dessous de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activités validées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060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abandon tardif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16,29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799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14,85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185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abandon moyen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16,89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349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14,28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460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abandon rapide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toutes = aucune activité validée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752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16,04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303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95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19E24B-1B06-C26D-6D86-A029AE1A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803" y="2643352"/>
            <a:ext cx="1870625" cy="1078213"/>
          </a:xfrm>
        </p:spPr>
        <p:txBody>
          <a:bodyPr/>
          <a:lstStyle/>
          <a:p>
            <a:r>
              <a:rPr lang="fr-FR" b="1" dirty="0"/>
              <a:t>Étudiant X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2297AFD-7FBC-D264-36FA-0FEB1C837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1" y="0"/>
            <a:ext cx="7734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89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F1D98D-E4C7-13BA-6C1F-C8704371F01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B90294-8644-433C-9A15-1A569E0D4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969691"/>
            <a:ext cx="10166685" cy="1389367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fr-FR" sz="2400" dirty="0"/>
              <a:t>Majorité des participants n’ont pas voulu jouer le jeu !</a:t>
            </a:r>
          </a:p>
          <a:p>
            <a:pPr algn="just">
              <a:buFont typeface="Wingdings" pitchFamily="2" charset="2"/>
              <a:buChar char="v"/>
            </a:pPr>
            <a:r>
              <a:rPr lang="fr-FR" sz="2400" dirty="0"/>
              <a:t>Pas de frustration liée au blocage entre niveaux = toutes les notes étant positives ;</a:t>
            </a:r>
          </a:p>
          <a:p>
            <a:pPr algn="just">
              <a:buFont typeface="Wingdings" pitchFamily="2" charset="2"/>
              <a:buChar char="v"/>
            </a:pPr>
            <a:r>
              <a:rPr lang="fr-FR" sz="2400" dirty="0"/>
              <a:t>Bonnes notes = sans doute un peu de frustration liée au niveau rudimentaire ;</a:t>
            </a:r>
          </a:p>
          <a:p>
            <a:pPr algn="just">
              <a:buFont typeface="Wingdings" pitchFamily="2" charset="2"/>
              <a:buChar char="v"/>
            </a:pPr>
            <a:r>
              <a:rPr lang="fr-FR" sz="2400" dirty="0"/>
              <a:t>Consultation qualitative lancée auprès des étudiants = pas de réponse.</a:t>
            </a:r>
          </a:p>
        </p:txBody>
      </p:sp>
    </p:spTree>
    <p:extLst>
      <p:ext uri="{BB962C8B-B14F-4D97-AF65-F5344CB8AC3E}">
        <p14:creationId xmlns:p14="http://schemas.microsoft.com/office/powerpoint/2010/main" val="805346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6E0CEE-A558-1DBE-C4E0-82F7BBCA3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373" y="1772293"/>
            <a:ext cx="8857694" cy="3544774"/>
          </a:xfr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chemeClr val="bg1"/>
                </a:solidFill>
              </a:rPr>
              <a:t>III </a:t>
            </a:r>
            <a:br>
              <a:rPr lang="fr-FR" sz="4800" b="1" dirty="0">
                <a:solidFill>
                  <a:schemeClr val="bg1"/>
                </a:solidFill>
              </a:rPr>
            </a:br>
            <a:r>
              <a:rPr lang="fr-FR" sz="4800" b="1" dirty="0">
                <a:solidFill>
                  <a:schemeClr val="bg1"/>
                </a:solidFill>
              </a:rPr>
              <a:t>perspectives d’amélioration : travail sur la motivation et la pérennisation</a:t>
            </a:r>
          </a:p>
        </p:txBody>
      </p:sp>
    </p:spTree>
    <p:extLst>
      <p:ext uri="{BB962C8B-B14F-4D97-AF65-F5344CB8AC3E}">
        <p14:creationId xmlns:p14="http://schemas.microsoft.com/office/powerpoint/2010/main" val="2592264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A3EA567-D7FC-EF8C-879D-57AA9FD12F2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Construction de la motivation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79D5FF-365B-0F87-0E68-5573A5BEB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5147" y="2525190"/>
            <a:ext cx="7728284" cy="379940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r-FR" dirty="0"/>
              <a:t>Comment créer </a:t>
            </a:r>
            <a:r>
              <a:rPr lang="fr-FR" b="1" dirty="0">
                <a:solidFill>
                  <a:srgbClr val="00B0F0"/>
                </a:solidFill>
              </a:rPr>
              <a:t>un climat favorable à l’apprentissage </a:t>
            </a:r>
            <a:r>
              <a:rPr lang="fr-FR" dirty="0"/>
              <a:t>en ligne et en autonomie ?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Comment renforcer le sentiment d’</a:t>
            </a:r>
            <a:r>
              <a:rPr lang="fr-FR" b="1" dirty="0">
                <a:solidFill>
                  <a:srgbClr val="00B0F0"/>
                </a:solidFill>
              </a:rPr>
              <a:t>adéquation</a:t>
            </a:r>
            <a:r>
              <a:rPr lang="fr-FR" dirty="0"/>
              <a:t> et l’impression de </a:t>
            </a:r>
            <a:r>
              <a:rPr lang="fr-FR" b="1" dirty="0">
                <a:solidFill>
                  <a:srgbClr val="00B0F0"/>
                </a:solidFill>
              </a:rPr>
              <a:t>progression</a:t>
            </a:r>
            <a:r>
              <a:rPr lang="fr-FR" dirty="0"/>
              <a:t> ?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Comment travailler sur une dynamique d’</a:t>
            </a:r>
            <a:r>
              <a:rPr lang="fr-FR" b="1" dirty="0">
                <a:solidFill>
                  <a:srgbClr val="00B0F0"/>
                </a:solidFill>
              </a:rPr>
              <a:t>acquisition lacunaire </a:t>
            </a:r>
            <a:r>
              <a:rPr lang="fr-FR" dirty="0"/>
              <a:t>sans que le socle fondamental des connaissances ne soit acquis</a:t>
            </a:r>
          </a:p>
          <a:p>
            <a:pPr>
              <a:buFont typeface="Wingdings" pitchFamily="2" charset="2"/>
              <a:buChar char="v"/>
            </a:pPr>
            <a:r>
              <a:rPr lang="fr-FR" b="1" dirty="0">
                <a:solidFill>
                  <a:srgbClr val="00B0F0"/>
                </a:solidFill>
              </a:rPr>
              <a:t>Paradoxe 1 : </a:t>
            </a:r>
            <a:r>
              <a:rPr lang="fr-FR" dirty="0">
                <a:solidFill>
                  <a:schemeClr val="tx1"/>
                </a:solidFill>
              </a:rPr>
              <a:t>comment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/>
              <a:t>déjouer l’illusion d’incompétence en même temps que la certitude de compétence ?</a:t>
            </a:r>
          </a:p>
          <a:p>
            <a:pPr>
              <a:buFont typeface="Wingdings" pitchFamily="2" charset="2"/>
              <a:buChar char="v"/>
            </a:pPr>
            <a:r>
              <a:rPr lang="fr-FR" b="1" dirty="0">
                <a:solidFill>
                  <a:srgbClr val="00B0F0"/>
                </a:solidFill>
              </a:rPr>
              <a:t>Paradoxe 2 : </a:t>
            </a:r>
            <a:r>
              <a:rPr lang="fr-FR" dirty="0">
                <a:solidFill>
                  <a:schemeClr val="tx1"/>
                </a:solidFill>
              </a:rPr>
              <a:t>comment </a:t>
            </a:r>
            <a:r>
              <a:rPr lang="fr-FR" dirty="0"/>
              <a:t>accroître la positivité des résultats tout en maintenant la barre haute pour éviter la frustration de la trop grande  simplicité ?</a:t>
            </a:r>
          </a:p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2A25F40-A1F9-09DD-5390-B01AA00666BF}"/>
              </a:ext>
            </a:extLst>
          </p:cNvPr>
          <p:cNvSpPr txBox="1">
            <a:spLocks/>
          </p:cNvSpPr>
          <p:nvPr/>
        </p:nvSpPr>
        <p:spPr>
          <a:xfrm>
            <a:off x="193172" y="2208451"/>
            <a:ext cx="2384928" cy="3676007"/>
          </a:xfrm>
          <a:prstGeom prst="rect">
            <a:avLst/>
          </a:prstGeom>
          <a:effectLst>
            <a:softEdge rad="0"/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u="none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B0F0"/>
                </a:solidFill>
              </a:rPr>
              <a:t>Interrogations et paradoxes</a:t>
            </a:r>
          </a:p>
        </p:txBody>
      </p:sp>
      <p:sp>
        <p:nvSpPr>
          <p:cNvPr id="2" name="Accolade ouvrante 1">
            <a:extLst>
              <a:ext uri="{FF2B5EF4-FFF2-40B4-BE49-F238E27FC236}">
                <a16:creationId xmlns:a16="http://schemas.microsoft.com/office/drawing/2014/main" id="{FE7BE496-9A01-2A2F-EB0B-D5680170066A}"/>
              </a:ext>
            </a:extLst>
          </p:cNvPr>
          <p:cNvSpPr/>
          <p:nvPr/>
        </p:nvSpPr>
        <p:spPr>
          <a:xfrm>
            <a:off x="2806700" y="2525189"/>
            <a:ext cx="558800" cy="3799409"/>
          </a:xfrm>
          <a:prstGeom prst="lef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435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C6172-2635-59BF-1DC2-50865871B3A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Piste 1: Synthèse vocale en appui à l’apprentissage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B0C9C0-99FA-EADF-8EA9-CED612359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394" y="2394844"/>
            <a:ext cx="10071212" cy="4255411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fr-FR" dirty="0"/>
              <a:t>Utiliser la synthèse vocale pour renforcer l’apprentissage en proposant la conversion des </a:t>
            </a:r>
            <a:r>
              <a:rPr lang="fr-FR" b="1" dirty="0">
                <a:solidFill>
                  <a:srgbClr val="00B0F0"/>
                </a:solidFill>
              </a:rPr>
              <a:t>exercices et </a:t>
            </a:r>
            <a:r>
              <a:rPr lang="fr-FR" b="1" dirty="0">
                <a:solidFill>
                  <a:schemeClr val="tx1"/>
                </a:solidFill>
              </a:rPr>
              <a:t>des</a:t>
            </a:r>
            <a:r>
              <a:rPr lang="fr-FR" b="1" dirty="0">
                <a:solidFill>
                  <a:srgbClr val="00B0F0"/>
                </a:solidFill>
              </a:rPr>
              <a:t> exemples en texte lu/entendu</a:t>
            </a:r>
            <a:r>
              <a:rPr lang="fr-FR" dirty="0"/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fr-FR" dirty="0"/>
              <a:t>La synthèse vocale introduit l’oralité dans l’apprentissage de la grammaire et offre ainsi une dimension d’authenticité.</a:t>
            </a:r>
          </a:p>
          <a:p>
            <a:pPr lvl="0" algn="just">
              <a:buFont typeface="Wingdings" pitchFamily="2" charset="2"/>
              <a:buChar char="v"/>
            </a:pPr>
            <a:r>
              <a:rPr lang="fr-FR" dirty="0"/>
              <a:t>L’oralité accroît à la fois :</a:t>
            </a:r>
          </a:p>
          <a:p>
            <a:pPr marL="400050" lvl="0" indent="-400050" algn="just">
              <a:buClr>
                <a:schemeClr val="accent2"/>
              </a:buClr>
              <a:buFont typeface="+mj-lt"/>
              <a:buAutoNum type="romanLcPeriod"/>
            </a:pPr>
            <a:r>
              <a:rPr lang="fr-FR" dirty="0"/>
              <a:t>le niveau d’</a:t>
            </a:r>
            <a:r>
              <a:rPr lang="fr-FR" b="1" dirty="0">
                <a:solidFill>
                  <a:srgbClr val="00B0F0"/>
                </a:solidFill>
              </a:rPr>
              <a:t>autonomie</a:t>
            </a:r>
            <a:r>
              <a:rPr lang="fr-FR" dirty="0"/>
              <a:t> en apprentissage, car l’apprenant ne dépend plus d’une source extérieure pour la prononciation ;</a:t>
            </a:r>
          </a:p>
          <a:p>
            <a:pPr marL="400050" lvl="0" indent="-400050" algn="just">
              <a:buClr>
                <a:schemeClr val="accent2"/>
              </a:buClr>
              <a:buFont typeface="+mj-lt"/>
              <a:buAutoNum type="romanLcPeriod"/>
            </a:pPr>
            <a:r>
              <a:rPr lang="fr-FR" dirty="0"/>
              <a:t>la </a:t>
            </a:r>
            <a:r>
              <a:rPr lang="fr-FR" b="1" dirty="0">
                <a:solidFill>
                  <a:srgbClr val="00B0F0"/>
                </a:solidFill>
              </a:rPr>
              <a:t>diversité</a:t>
            </a:r>
            <a:r>
              <a:rPr lang="fr-FR" dirty="0"/>
              <a:t> de modes d’acquisition, car on s’adresse plus exclusivement à l’œil mais aussi à l’oreille  ;</a:t>
            </a:r>
          </a:p>
          <a:p>
            <a:pPr marL="400050" lvl="0" indent="-400050" algn="just">
              <a:buClr>
                <a:schemeClr val="accent2"/>
              </a:buClr>
              <a:buFont typeface="+mj-lt"/>
              <a:buAutoNum type="romanLcPeriod"/>
            </a:pPr>
            <a:r>
              <a:rPr lang="fr-FR" dirty="0"/>
              <a:t>le degré d’</a:t>
            </a:r>
            <a:r>
              <a:rPr lang="fr-FR" b="1" dirty="0">
                <a:solidFill>
                  <a:srgbClr val="00B0F0"/>
                </a:solidFill>
              </a:rPr>
              <a:t>immersion</a:t>
            </a:r>
            <a:r>
              <a:rPr lang="fr-FR" dirty="0"/>
              <a:t> linguistique.</a:t>
            </a:r>
          </a:p>
          <a:p>
            <a:pPr lvl="0" algn="just">
              <a:buFont typeface="Wingdings" pitchFamily="2" charset="2"/>
              <a:buChar char="v"/>
            </a:pPr>
            <a:r>
              <a:rPr lang="fr-FR" dirty="0"/>
              <a:t>Dès le début de ce projet, j’ai pensé à intégrer la synthèse vocale dans les tests  pour les rendre plus vivants et plus authentiques.</a:t>
            </a:r>
          </a:p>
          <a:p>
            <a:pPr lvl="0" algn="just">
              <a:buFont typeface="Wingdings" pitchFamily="2" charset="2"/>
              <a:buChar char="v"/>
            </a:pPr>
            <a:r>
              <a:rPr lang="fr-FR" dirty="0"/>
              <a:t>J’ai travaillé en parallèle sur un autre cours, « </a:t>
            </a:r>
            <a:r>
              <a:rPr lang="fr-FR" b="1" dirty="0">
                <a:solidFill>
                  <a:srgbClr val="C00000"/>
                </a:solidFill>
              </a:rPr>
              <a:t>Laboratoire de phonétique anglaise virtuel </a:t>
            </a:r>
            <a:r>
              <a:rPr lang="fr-FR" b="1" dirty="0"/>
              <a:t>», </a:t>
            </a:r>
            <a:r>
              <a:rPr lang="fr-FR" dirty="0"/>
              <a:t>pour lequel la synthèse vocale s’impose naturellement.</a:t>
            </a:r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984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F16C77-43EB-EAEE-E977-F6CC07D4D24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fr-FR" sz="3600" b="1" dirty="0"/>
              <a:t>Projet initial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136E31-D5AE-7038-55F1-C595A564B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5" y="2343389"/>
            <a:ext cx="6418273" cy="387643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endParaRPr lang="fr-FR" sz="2400" dirty="0"/>
          </a:p>
          <a:p>
            <a:pPr>
              <a:buFont typeface="Wingdings" pitchFamily="2" charset="2"/>
              <a:buChar char="v"/>
            </a:pPr>
            <a:r>
              <a:rPr lang="fr-FR" sz="2400" dirty="0"/>
              <a:t>Cadre légal ↦ Loi ORE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/>
              <a:t>Un TD de remédiation prévu dans le cadre des </a:t>
            </a:r>
            <a:r>
              <a:rPr lang="fr-FR" sz="2400" b="1" dirty="0">
                <a:solidFill>
                  <a:srgbClr val="00B0F0"/>
                </a:solidFill>
              </a:rPr>
              <a:t>aménagements OUI-SI</a:t>
            </a:r>
            <a:r>
              <a:rPr lang="fr-FR" sz="2400" dirty="0"/>
              <a:t> au Département LEA (12h/semestre).</a:t>
            </a:r>
          </a:p>
          <a:p>
            <a:pPr>
              <a:buFont typeface="Wingdings" pitchFamily="2" charset="2"/>
              <a:buChar char="v"/>
            </a:pPr>
            <a:endParaRPr lang="fr-FR" sz="2400" dirty="0"/>
          </a:p>
          <a:p>
            <a:pPr>
              <a:buFont typeface="Wingdings" pitchFamily="2" charset="2"/>
              <a:buChar char="v"/>
            </a:pPr>
            <a:r>
              <a:rPr lang="fr-FR" sz="2400" dirty="0"/>
              <a:t>Étudiants convoqués suite à un test de pré-rentrée passé en ligne en juillet 2021 lors de l’inscription pédagogique.</a:t>
            </a:r>
          </a:p>
          <a:p>
            <a:endParaRPr lang="fr-FR" dirty="0"/>
          </a:p>
        </p:txBody>
      </p:sp>
      <p:sp>
        <p:nvSpPr>
          <p:cNvPr id="4" name="Rectangle avec flèche vers la gauche 3">
            <a:extLst>
              <a:ext uri="{FF2B5EF4-FFF2-40B4-BE49-F238E27FC236}">
                <a16:creationId xmlns:a16="http://schemas.microsoft.com/office/drawing/2014/main" id="{B58F2F74-FC04-03EF-71A9-B815397533AC}"/>
              </a:ext>
            </a:extLst>
          </p:cNvPr>
          <p:cNvSpPr/>
          <p:nvPr/>
        </p:nvSpPr>
        <p:spPr>
          <a:xfrm>
            <a:off x="7299919" y="4538072"/>
            <a:ext cx="3384298" cy="118969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Environ 120 étudiants en dessous de 10/20</a:t>
            </a:r>
          </a:p>
        </p:txBody>
      </p:sp>
      <p:sp>
        <p:nvSpPr>
          <p:cNvPr id="5" name="Rectangle avec flèche vers la gauche 4">
            <a:extLst>
              <a:ext uri="{FF2B5EF4-FFF2-40B4-BE49-F238E27FC236}">
                <a16:creationId xmlns:a16="http://schemas.microsoft.com/office/drawing/2014/main" id="{5FDAABF8-1EA6-2C8B-FD7A-9B23228D3409}"/>
              </a:ext>
            </a:extLst>
          </p:cNvPr>
          <p:cNvSpPr/>
          <p:nvPr/>
        </p:nvSpPr>
        <p:spPr>
          <a:xfrm>
            <a:off x="7299919" y="3199191"/>
            <a:ext cx="3384298" cy="85795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Environ 20 OUI-SI identifiés sur Parcoursup</a:t>
            </a:r>
          </a:p>
        </p:txBody>
      </p:sp>
    </p:spTree>
    <p:extLst>
      <p:ext uri="{BB962C8B-B14F-4D97-AF65-F5344CB8AC3E}">
        <p14:creationId xmlns:p14="http://schemas.microsoft.com/office/powerpoint/2010/main" val="3575455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0543338-C41A-FEE6-DB77-3598DE42F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363" y="1674555"/>
            <a:ext cx="7402538" cy="4767182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20B4DA-01C8-EA92-FB2F-8293C4E77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67" y="2994144"/>
            <a:ext cx="2150633" cy="2800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B0F0"/>
                </a:solidFill>
              </a:rPr>
              <a:t>Utilisation de la synthèse vocale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0B0F0"/>
                </a:solidFill>
              </a:rPr>
              <a:t>+</a:t>
            </a:r>
          </a:p>
          <a:p>
            <a:pPr marL="0" indent="0">
              <a:buNone/>
            </a:pPr>
            <a:endParaRPr lang="fr-FR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B0F0"/>
                </a:solidFill>
              </a:rPr>
              <a:t>Travail sur le texte chanté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30F53BA5-0FCD-1AEB-DD36-E301E5BD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215" y="1025645"/>
            <a:ext cx="7665454" cy="430731"/>
          </a:xfrm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4138900056">
                  <a:custGeom>
                    <a:avLst/>
                    <a:gdLst>
                      <a:gd name="connsiteX0" fmla="*/ 0 w 7665454"/>
                      <a:gd name="connsiteY0" fmla="*/ 0 h 430731"/>
                      <a:gd name="connsiteX1" fmla="*/ 7665454 w 7665454"/>
                      <a:gd name="connsiteY1" fmla="*/ 0 h 430731"/>
                      <a:gd name="connsiteX2" fmla="*/ 7665454 w 7665454"/>
                      <a:gd name="connsiteY2" fmla="*/ 430731 h 430731"/>
                      <a:gd name="connsiteX3" fmla="*/ 0 w 7665454"/>
                      <a:gd name="connsiteY3" fmla="*/ 430731 h 430731"/>
                      <a:gd name="connsiteX4" fmla="*/ 0 w 7665454"/>
                      <a:gd name="connsiteY4" fmla="*/ 0 h 430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5454" h="430731" fill="none" extrusionOk="0">
                        <a:moveTo>
                          <a:pt x="0" y="0"/>
                        </a:moveTo>
                        <a:cubicBezTo>
                          <a:pt x="2048293" y="71009"/>
                          <a:pt x="4053347" y="-110073"/>
                          <a:pt x="7665454" y="0"/>
                        </a:cubicBezTo>
                        <a:cubicBezTo>
                          <a:pt x="7677969" y="158506"/>
                          <a:pt x="7694929" y="362162"/>
                          <a:pt x="7665454" y="430731"/>
                        </a:cubicBezTo>
                        <a:cubicBezTo>
                          <a:pt x="5127117" y="311335"/>
                          <a:pt x="2142564" y="315240"/>
                          <a:pt x="0" y="430731"/>
                        </a:cubicBezTo>
                        <a:cubicBezTo>
                          <a:pt x="1980" y="301606"/>
                          <a:pt x="22723" y="200969"/>
                          <a:pt x="0" y="0"/>
                        </a:cubicBezTo>
                        <a:close/>
                      </a:path>
                      <a:path w="7665454" h="430731" stroke="0" extrusionOk="0">
                        <a:moveTo>
                          <a:pt x="0" y="0"/>
                        </a:moveTo>
                        <a:cubicBezTo>
                          <a:pt x="2005773" y="85907"/>
                          <a:pt x="6804732" y="-138608"/>
                          <a:pt x="7665454" y="0"/>
                        </a:cubicBezTo>
                        <a:cubicBezTo>
                          <a:pt x="7635363" y="79547"/>
                          <a:pt x="7673604" y="386811"/>
                          <a:pt x="7665454" y="430731"/>
                        </a:cubicBezTo>
                        <a:cubicBezTo>
                          <a:pt x="6537731" y="317996"/>
                          <a:pt x="3719901" y="270291"/>
                          <a:pt x="0" y="430731"/>
                        </a:cubicBezTo>
                        <a:cubicBezTo>
                          <a:pt x="9232" y="223111"/>
                          <a:pt x="25810" y="11043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Laboratoire virtuel de phonétique anglaise</a:t>
            </a:r>
          </a:p>
        </p:txBody>
      </p:sp>
    </p:spTree>
    <p:extLst>
      <p:ext uri="{BB962C8B-B14F-4D97-AF65-F5344CB8AC3E}">
        <p14:creationId xmlns:p14="http://schemas.microsoft.com/office/powerpoint/2010/main" val="3712281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093BE9C-EDC9-45A5-F740-460E3F5E0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244" y="1959474"/>
            <a:ext cx="9495512" cy="3228686"/>
          </a:xfrm>
          <a:prstGeom prst="rect">
            <a:avLst/>
          </a:prstGeom>
        </p:spPr>
      </p:pic>
      <p:sp>
        <p:nvSpPr>
          <p:cNvPr id="5" name="Rectangle avec flèche vers la gauche 4">
            <a:extLst>
              <a:ext uri="{FF2B5EF4-FFF2-40B4-BE49-F238E27FC236}">
                <a16:creationId xmlns:a16="http://schemas.microsoft.com/office/drawing/2014/main" id="{5E61C485-D62C-43CA-DC4F-F0E1256659E0}"/>
              </a:ext>
            </a:extLst>
          </p:cNvPr>
          <p:cNvSpPr/>
          <p:nvPr/>
        </p:nvSpPr>
        <p:spPr>
          <a:xfrm rot="19895132">
            <a:off x="3102927" y="1385680"/>
            <a:ext cx="4245906" cy="857956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Tests voyelles et consonnes</a:t>
            </a:r>
          </a:p>
        </p:txBody>
      </p:sp>
      <p:sp>
        <p:nvSpPr>
          <p:cNvPr id="6" name="Rectangle avec flèche vers la gauche 5">
            <a:extLst>
              <a:ext uri="{FF2B5EF4-FFF2-40B4-BE49-F238E27FC236}">
                <a16:creationId xmlns:a16="http://schemas.microsoft.com/office/drawing/2014/main" id="{ACB1D148-540E-1C11-C36C-D383C5AA9C8A}"/>
              </a:ext>
            </a:extLst>
          </p:cNvPr>
          <p:cNvSpPr/>
          <p:nvPr/>
        </p:nvSpPr>
        <p:spPr>
          <a:xfrm rot="1165510">
            <a:off x="5174253" y="4469548"/>
            <a:ext cx="4245906" cy="857956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Tests d’accentuation</a:t>
            </a:r>
          </a:p>
        </p:txBody>
      </p:sp>
      <p:sp>
        <p:nvSpPr>
          <p:cNvPr id="7" name="Rectangle avec flèche vers la gauche 6">
            <a:extLst>
              <a:ext uri="{FF2B5EF4-FFF2-40B4-BE49-F238E27FC236}">
                <a16:creationId xmlns:a16="http://schemas.microsoft.com/office/drawing/2014/main" id="{EFC7D628-084F-3426-6A78-093ED58C4E89}"/>
              </a:ext>
            </a:extLst>
          </p:cNvPr>
          <p:cNvSpPr/>
          <p:nvPr/>
        </p:nvSpPr>
        <p:spPr>
          <a:xfrm rot="20551309">
            <a:off x="7818773" y="3000022"/>
            <a:ext cx="3193210" cy="857956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Chansons</a:t>
            </a:r>
          </a:p>
        </p:txBody>
      </p:sp>
    </p:spTree>
    <p:extLst>
      <p:ext uri="{BB962C8B-B14F-4D97-AF65-F5344CB8AC3E}">
        <p14:creationId xmlns:p14="http://schemas.microsoft.com/office/powerpoint/2010/main" val="369743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88CD21-9E5B-A8EA-403C-C210E0F5B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921" y="1202245"/>
            <a:ext cx="3342447" cy="1078213"/>
          </a:xfrm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L’outil </a:t>
            </a:r>
            <a:r>
              <a:rPr lang="fr-FR" b="1" dirty="0" err="1"/>
              <a:t>PoodlL</a:t>
            </a:r>
            <a:r>
              <a:rPr lang="fr-FR" b="1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704987-7422-18D9-BA46-DA247AD30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55" y="2711332"/>
            <a:ext cx="5288090" cy="387643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r-FR" dirty="0">
                <a:latin typeface="+mj-lt"/>
              </a:rPr>
              <a:t>Plug-in </a:t>
            </a:r>
            <a:r>
              <a:rPr lang="fr-FR" dirty="0" err="1">
                <a:latin typeface="+mj-lt"/>
              </a:rPr>
              <a:t>Poodll</a:t>
            </a:r>
            <a:r>
              <a:rPr lang="fr-FR" dirty="0">
                <a:latin typeface="+mj-lt"/>
              </a:rPr>
              <a:t> intégré dans Moodle</a:t>
            </a:r>
          </a:p>
          <a:p>
            <a:pPr marL="0" indent="0">
              <a:buNone/>
            </a:pPr>
            <a:endParaRPr lang="fr-FR" dirty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fr-FR" dirty="0">
                <a:latin typeface="+mj-lt"/>
              </a:rPr>
              <a:t>Les fonctionnalités :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b="1" dirty="0">
                <a:solidFill>
                  <a:srgbClr val="00B0F0"/>
                </a:solidFill>
                <a:latin typeface="+mj-lt"/>
              </a:rPr>
              <a:t>Lecture</a:t>
            </a:r>
            <a:r>
              <a:rPr lang="fr-FR" dirty="0">
                <a:latin typeface="+mj-lt"/>
              </a:rPr>
              <a:t> en voix de synthèse : </a:t>
            </a:r>
            <a:r>
              <a:rPr lang="fr-FR" i="1" dirty="0" err="1">
                <a:latin typeface="+mj-lt"/>
              </a:rPr>
              <a:t>text</a:t>
            </a:r>
            <a:r>
              <a:rPr lang="fr-FR" i="1" dirty="0">
                <a:latin typeface="+mj-lt"/>
              </a:rPr>
              <a:t> to audio </a:t>
            </a:r>
            <a:r>
              <a:rPr lang="fr-FR" dirty="0">
                <a:latin typeface="+mj-lt"/>
              </a:rPr>
              <a:t>ou </a:t>
            </a:r>
            <a:r>
              <a:rPr lang="fr-FR" i="1" dirty="0">
                <a:latin typeface="+mj-lt"/>
              </a:rPr>
              <a:t>select to </a:t>
            </a:r>
            <a:r>
              <a:rPr lang="fr-FR" i="1" dirty="0" err="1">
                <a:latin typeface="+mj-lt"/>
              </a:rPr>
              <a:t>read</a:t>
            </a:r>
            <a:endParaRPr lang="fr-FR" i="1" dirty="0">
              <a:latin typeface="+mj-lt"/>
            </a:endParaRPr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b="1" dirty="0" err="1">
                <a:solidFill>
                  <a:srgbClr val="00B0F0"/>
                </a:solidFill>
                <a:latin typeface="+mj-lt"/>
              </a:rPr>
              <a:t>Shadowing</a:t>
            </a:r>
            <a:r>
              <a:rPr lang="fr-FR" dirty="0">
                <a:latin typeface="+mj-lt"/>
              </a:rPr>
              <a:t>  (qui consiste à écouter un texte et à le répéter à voix haute en essayant de reproduire la même prononciation)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b="1" dirty="0">
                <a:solidFill>
                  <a:srgbClr val="00B0F0"/>
                </a:solidFill>
                <a:latin typeface="+mj-lt"/>
              </a:rPr>
              <a:t>Sous-titrage</a:t>
            </a:r>
            <a:r>
              <a:rPr lang="fr-FR" dirty="0">
                <a:latin typeface="+mj-lt"/>
              </a:rPr>
              <a:t> de vidéos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99F1558-87C6-D608-3E95-45EE6E70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145" y="1319761"/>
            <a:ext cx="6845271" cy="5289975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0C1A6ED-50F2-E83E-AA19-F476F47C0464}"/>
              </a:ext>
            </a:extLst>
          </p:cNvPr>
          <p:cNvCxnSpPr>
            <a:cxnSpLocks/>
          </p:cNvCxnSpPr>
          <p:nvPr/>
        </p:nvCxnSpPr>
        <p:spPr>
          <a:xfrm>
            <a:off x="10849747" y="1049467"/>
            <a:ext cx="591014" cy="69188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0338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6597CA-B509-B428-C938-26A808868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Poodll</a:t>
            </a:r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242FFA-FFE0-E799-FA99-A9CFCCA6B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1764"/>
            <a:ext cx="12192000" cy="3094472"/>
          </a:xfrm>
          <a:prstGeom prst="rect">
            <a:avLst/>
          </a:prstGeom>
        </p:spPr>
      </p:pic>
      <p:sp>
        <p:nvSpPr>
          <p:cNvPr id="8" name="Rectangle avec flèche vers la gauche 7">
            <a:extLst>
              <a:ext uri="{FF2B5EF4-FFF2-40B4-BE49-F238E27FC236}">
                <a16:creationId xmlns:a16="http://schemas.microsoft.com/office/drawing/2014/main" id="{89A50BCF-E092-2066-6F98-A8C7824F92CC}"/>
              </a:ext>
            </a:extLst>
          </p:cNvPr>
          <p:cNvSpPr/>
          <p:nvPr/>
        </p:nvSpPr>
        <p:spPr>
          <a:xfrm rot="19422886">
            <a:off x="6862126" y="1385318"/>
            <a:ext cx="4245906" cy="857956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programmation chronophage</a:t>
            </a:r>
          </a:p>
        </p:txBody>
      </p:sp>
    </p:spTree>
    <p:extLst>
      <p:ext uri="{BB962C8B-B14F-4D97-AF65-F5344CB8AC3E}">
        <p14:creationId xmlns:p14="http://schemas.microsoft.com/office/powerpoint/2010/main" val="16744841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87589-288F-4489-1575-EC403A028D0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L’outil « Immersive Reader » de Microsoft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C3275A-ABFD-A521-426C-27C062201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828357"/>
            <a:ext cx="5989674" cy="387643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r-FR" dirty="0"/>
              <a:t>Plug-in de Edge 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Outil intégré dans Pack Office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Fonctionnalités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dirty="0"/>
              <a:t>Syllabisation 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dirty="0"/>
              <a:t>Lecture à voix haute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dirty="0"/>
              <a:t>Catégorisation grammaticale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dirty="0"/>
              <a:t> dictionnaire illustrée</a:t>
            </a:r>
          </a:p>
        </p:txBody>
      </p:sp>
      <p:sp>
        <p:nvSpPr>
          <p:cNvPr id="5" name="Rectangle avec flèche vers la gauche 4">
            <a:extLst>
              <a:ext uri="{FF2B5EF4-FFF2-40B4-BE49-F238E27FC236}">
                <a16:creationId xmlns:a16="http://schemas.microsoft.com/office/drawing/2014/main" id="{05AD048B-BBDA-2644-006D-B9F49E936EE9}"/>
              </a:ext>
            </a:extLst>
          </p:cNvPr>
          <p:cNvSpPr/>
          <p:nvPr/>
        </p:nvSpPr>
        <p:spPr>
          <a:xfrm>
            <a:off x="5526812" y="3429000"/>
            <a:ext cx="5237442" cy="857956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Pop-up automatique, immersion ou choix de l’étudiant ? </a:t>
            </a:r>
          </a:p>
        </p:txBody>
      </p:sp>
    </p:spTree>
    <p:extLst>
      <p:ext uri="{BB962C8B-B14F-4D97-AF65-F5344CB8AC3E}">
        <p14:creationId xmlns:p14="http://schemas.microsoft.com/office/powerpoint/2010/main" val="38563435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37044-DD28-85C0-1D2F-EE0865C72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Comparaison </a:t>
            </a:r>
            <a:r>
              <a:rPr lang="fr-FR" b="1" dirty="0" err="1"/>
              <a:t>PoodLL</a:t>
            </a:r>
            <a:r>
              <a:rPr lang="fr-FR" b="1" dirty="0"/>
              <a:t> vs. Immersive Reader</a:t>
            </a:r>
          </a:p>
        </p:txBody>
      </p:sp>
      <p:pic>
        <p:nvPicPr>
          <p:cNvPr id="1026" name="Picture 2" descr="Les Meilleures Scènes - Le gendarme à New York - My tailor is rich |  Facebook | By Les Meilleures Scènes | &quot;My tailor is rich&quot; - Leçon d'anglais  culte dans le gendarme à New York !">
            <a:extLst>
              <a:ext uri="{FF2B5EF4-FFF2-40B4-BE49-F238E27FC236}">
                <a16:creationId xmlns:a16="http://schemas.microsoft.com/office/drawing/2014/main" id="{95D63DA7-43D0-ABF7-682E-46E1F8DB3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992551"/>
            <a:ext cx="8407400" cy="470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56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F9B5DE-BF50-E6B1-FA17-1A95D954480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Piste 2: Développer l’espace immersif et la gamification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12C2AE-346F-BE00-0662-5AEF602AC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7" y="2343389"/>
            <a:ext cx="6243054" cy="387643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r-FR" dirty="0"/>
              <a:t>Utilisation de récompenses sensorielles et affectives :</a:t>
            </a:r>
          </a:p>
          <a:p>
            <a:pPr marL="0" indent="0">
              <a:buNone/>
            </a:pPr>
            <a:endParaRPr lang="fr-FR" dirty="0"/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b="1" dirty="0">
                <a:solidFill>
                  <a:srgbClr val="00B0F0"/>
                </a:solidFill>
              </a:rPr>
              <a:t>bruitages</a:t>
            </a:r>
            <a:r>
              <a:rPr lang="fr-FR" dirty="0"/>
              <a:t> </a:t>
            </a:r>
            <a:r>
              <a:rPr lang="fr-FR" b="1" dirty="0">
                <a:solidFill>
                  <a:srgbClr val="00B0F0"/>
                </a:solidFill>
              </a:rPr>
              <a:t>immersifs</a:t>
            </a:r>
            <a:r>
              <a:rPr lang="fr-FR" dirty="0"/>
              <a:t> : musique, jingles de franchissement d’étapes ou de fin d’activité, etc.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b="1" dirty="0">
                <a:solidFill>
                  <a:srgbClr val="00B0F0"/>
                </a:solidFill>
              </a:rPr>
              <a:t>Bruitages symboliques </a:t>
            </a:r>
            <a:r>
              <a:rPr lang="fr-FR" dirty="0"/>
              <a:t>: applaudissements, onomatopées ;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b="1" dirty="0">
                <a:solidFill>
                  <a:srgbClr val="00B0F0"/>
                </a:solidFill>
              </a:rPr>
              <a:t>Messages</a:t>
            </a:r>
            <a:r>
              <a:rPr lang="fr-FR" dirty="0"/>
              <a:t> de félicitation ;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b="1" dirty="0">
                <a:solidFill>
                  <a:srgbClr val="00B0F0"/>
                </a:solidFill>
              </a:rPr>
              <a:t>Images et icônes </a:t>
            </a:r>
            <a:r>
              <a:rPr lang="fr-FR" dirty="0"/>
              <a:t>d’encouragement.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endParaRPr lang="fr-FR" dirty="0"/>
          </a:p>
          <a:p>
            <a:pPr>
              <a:buFont typeface="Wingdings" pitchFamily="2" charset="2"/>
              <a:buChar char="v"/>
            </a:pPr>
            <a:r>
              <a:rPr lang="fr-FR" b="1" dirty="0"/>
              <a:t>Structuration d’un véritable parcours de jeu ? </a:t>
            </a:r>
          </a:p>
          <a:p>
            <a:endParaRPr lang="fr-FR" dirty="0"/>
          </a:p>
        </p:txBody>
      </p:sp>
      <p:sp>
        <p:nvSpPr>
          <p:cNvPr id="4" name="Rectangle avec flèche vers la gauche 3">
            <a:extLst>
              <a:ext uri="{FF2B5EF4-FFF2-40B4-BE49-F238E27FC236}">
                <a16:creationId xmlns:a16="http://schemas.microsoft.com/office/drawing/2014/main" id="{6301654A-A5B3-BC74-6694-C3881DC66AC3}"/>
              </a:ext>
            </a:extLst>
          </p:cNvPr>
          <p:cNvSpPr/>
          <p:nvPr/>
        </p:nvSpPr>
        <p:spPr>
          <a:xfrm>
            <a:off x="7227457" y="3791594"/>
            <a:ext cx="3325088" cy="857956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problème d’intégration dans Moodle</a:t>
            </a:r>
          </a:p>
        </p:txBody>
      </p:sp>
      <p:sp>
        <p:nvSpPr>
          <p:cNvPr id="5" name="Rectangle avec flèche vers la gauche 4">
            <a:extLst>
              <a:ext uri="{FF2B5EF4-FFF2-40B4-BE49-F238E27FC236}">
                <a16:creationId xmlns:a16="http://schemas.microsoft.com/office/drawing/2014/main" id="{CE00DDAB-FB8A-5005-403A-15F80FAB3E82}"/>
              </a:ext>
            </a:extLst>
          </p:cNvPr>
          <p:cNvSpPr/>
          <p:nvPr/>
        </p:nvSpPr>
        <p:spPr>
          <a:xfrm>
            <a:off x="7227457" y="5496806"/>
            <a:ext cx="3325088" cy="857956"/>
          </a:xfrm>
          <a:prstGeom prst="left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problème de public restreint</a:t>
            </a:r>
          </a:p>
        </p:txBody>
      </p:sp>
    </p:spTree>
    <p:extLst>
      <p:ext uri="{BB962C8B-B14F-4D97-AF65-F5344CB8AC3E}">
        <p14:creationId xmlns:p14="http://schemas.microsoft.com/office/powerpoint/2010/main" val="859754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F9B5DE-BF50-E6B1-FA17-1A95D954480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Piste 3 : Développer l’accompagnement présentiel et personnalisé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12C2AE-346F-BE00-0662-5AEF602AC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7" y="2343389"/>
            <a:ext cx="6611353" cy="428601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endParaRPr lang="fr-FR" sz="2200" dirty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fr-FR" sz="2200" dirty="0">
                <a:latin typeface="+mj-lt"/>
              </a:rPr>
              <a:t>Cadre des aménagements OUI-SI.</a:t>
            </a:r>
          </a:p>
          <a:p>
            <a:pPr>
              <a:buFont typeface="Wingdings" pitchFamily="2" charset="2"/>
              <a:buChar char="v"/>
            </a:pPr>
            <a:r>
              <a:rPr lang="fr-FR" sz="2200" b="1" dirty="0">
                <a:latin typeface="+mj-lt"/>
              </a:rPr>
              <a:t>Innovation majeure </a:t>
            </a:r>
            <a:r>
              <a:rPr lang="fr-FR" sz="2200" dirty="0">
                <a:latin typeface="+mj-lt"/>
              </a:rPr>
              <a:t>: </a:t>
            </a:r>
            <a:r>
              <a:rPr lang="fr-FR" sz="2200" b="1" dirty="0">
                <a:solidFill>
                  <a:srgbClr val="00B0F0"/>
                </a:solidFill>
                <a:latin typeface="+mj-lt"/>
              </a:rPr>
              <a:t>les tuteurs sont associés au cours en présentiel.</a:t>
            </a:r>
          </a:p>
          <a:p>
            <a:pPr>
              <a:buFont typeface="Wingdings" pitchFamily="2" charset="2"/>
              <a:buChar char="v"/>
            </a:pPr>
            <a:r>
              <a:rPr lang="fr-FR" sz="2200" b="1" dirty="0">
                <a:solidFill>
                  <a:srgbClr val="C00000"/>
                </a:solidFill>
                <a:latin typeface="+mj-lt"/>
              </a:rPr>
              <a:t>Personnalisation du parcours </a:t>
            </a:r>
            <a:r>
              <a:rPr lang="fr-FR" sz="2200" dirty="0">
                <a:latin typeface="+mj-lt"/>
              </a:rPr>
              <a:t> : 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sz="2200" dirty="0">
                <a:latin typeface="+mj-lt"/>
              </a:rPr>
              <a:t>analyse personnalisée des résultats ;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sz="2200" dirty="0">
                <a:latin typeface="+mj-lt"/>
              </a:rPr>
              <a:t>suivi personnalisé et travail sur l’autoévaluation et les illusions et les fausses idées des apprenants ;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sz="2200" dirty="0">
                <a:latin typeface="+mj-lt"/>
              </a:rPr>
              <a:t>conseils personnalisés.</a:t>
            </a:r>
          </a:p>
          <a:p>
            <a:pPr>
              <a:buFont typeface="Wingdings" pitchFamily="2" charset="2"/>
              <a:buChar char="v"/>
            </a:pPr>
            <a:r>
              <a:rPr lang="fr-FR" sz="2200" b="1" dirty="0">
                <a:solidFill>
                  <a:srgbClr val="C00000"/>
                </a:solidFill>
                <a:latin typeface="+mj-lt"/>
              </a:rPr>
              <a:t>Valorisation du soutien </a:t>
            </a:r>
            <a:r>
              <a:rPr lang="fr-FR" sz="2200" dirty="0">
                <a:latin typeface="+mj-lt"/>
              </a:rPr>
              <a:t>: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sz="2200" dirty="0">
                <a:latin typeface="+mj-lt"/>
              </a:rPr>
              <a:t>Cadre de la nouvelle maquette = </a:t>
            </a:r>
            <a:r>
              <a:rPr lang="fr-FR" sz="2200" b="1" dirty="0">
                <a:solidFill>
                  <a:srgbClr val="00B0F0"/>
                </a:solidFill>
                <a:latin typeface="+mj-lt"/>
              </a:rPr>
              <a:t>UE Libre.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sz="2200" dirty="0">
                <a:latin typeface="+mj-lt"/>
              </a:rPr>
              <a:t>ECTS surnuméraire = gratification réelle et concrète !</a:t>
            </a:r>
          </a:p>
          <a:p>
            <a:endParaRPr lang="fr-FR" dirty="0"/>
          </a:p>
        </p:txBody>
      </p:sp>
      <p:pic>
        <p:nvPicPr>
          <p:cNvPr id="1026" name="Picture 2" descr="Sept choses qui sont uniques à chaque être humain">
            <a:extLst>
              <a:ext uri="{FF2B5EF4-FFF2-40B4-BE49-F238E27FC236}">
                <a16:creationId xmlns:a16="http://schemas.microsoft.com/office/drawing/2014/main" id="{D2C4CEE8-D92A-1B3B-37A5-D7DA431B8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3285888"/>
            <a:ext cx="3638208" cy="272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DD6E437-055E-4EC0-5587-64CF6827E988}"/>
              </a:ext>
            </a:extLst>
          </p:cNvPr>
          <p:cNvSpPr txBox="1"/>
          <p:nvPr/>
        </p:nvSpPr>
        <p:spPr>
          <a:xfrm>
            <a:off x="8833853" y="6086236"/>
            <a:ext cx="165634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L’HUMAIN !</a:t>
            </a:r>
          </a:p>
        </p:txBody>
      </p:sp>
    </p:spTree>
    <p:extLst>
      <p:ext uri="{BB962C8B-B14F-4D97-AF65-F5344CB8AC3E}">
        <p14:creationId xmlns:p14="http://schemas.microsoft.com/office/powerpoint/2010/main" val="3723347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AAECFB-977E-AE16-6B20-B041F0C3FFD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Conclusions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6D3E8D-D57F-359E-7DB1-17A30E8C6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343389"/>
            <a:ext cx="10166685" cy="4235211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fr-FR" sz="2000" dirty="0">
                <a:latin typeface="+mj-lt"/>
              </a:rPr>
              <a:t>La remédiation = dispositif particulièrement délicat en raison de l’</a:t>
            </a:r>
            <a:r>
              <a:rPr lang="fr-FR" sz="2000" b="1" dirty="0">
                <a:solidFill>
                  <a:srgbClr val="00B0F0"/>
                </a:solidFill>
                <a:latin typeface="+mj-lt"/>
              </a:rPr>
              <a:t>exigence</a:t>
            </a:r>
            <a:r>
              <a:rPr lang="fr-FR" sz="2000" dirty="0">
                <a:solidFill>
                  <a:srgbClr val="00B0F0"/>
                </a:solidFill>
                <a:latin typeface="+mj-lt"/>
              </a:rPr>
              <a:t> </a:t>
            </a:r>
            <a:r>
              <a:rPr lang="fr-FR" sz="2000" b="1" dirty="0">
                <a:solidFill>
                  <a:srgbClr val="00B0F0"/>
                </a:solidFill>
                <a:latin typeface="+mj-lt"/>
              </a:rPr>
              <a:t>du public ciblé ;</a:t>
            </a:r>
          </a:p>
          <a:p>
            <a:pPr algn="just">
              <a:buFont typeface="Wingdings" pitchFamily="2" charset="2"/>
              <a:buChar char="v"/>
            </a:pPr>
            <a:r>
              <a:rPr lang="fr-FR" sz="2000" dirty="0">
                <a:latin typeface="+mj-lt"/>
              </a:rPr>
              <a:t>exigence liée à un </a:t>
            </a:r>
            <a:r>
              <a:rPr lang="fr-FR" sz="2000" b="1" dirty="0">
                <a:solidFill>
                  <a:srgbClr val="00B0F0"/>
                </a:solidFill>
                <a:latin typeface="+mj-lt"/>
              </a:rPr>
              <a:t>constat initial d’inadéquation ou d’insuffisance ;</a:t>
            </a:r>
          </a:p>
          <a:p>
            <a:pPr algn="just">
              <a:buFont typeface="Wingdings" pitchFamily="2" charset="2"/>
              <a:buChar char="v"/>
            </a:pPr>
            <a:r>
              <a:rPr lang="fr-FR" sz="2000" dirty="0">
                <a:latin typeface="+mj-lt"/>
              </a:rPr>
              <a:t>constat rejeté par certains et vécu comme injustifié ;</a:t>
            </a:r>
          </a:p>
          <a:p>
            <a:pPr algn="just">
              <a:buFont typeface="Wingdings" pitchFamily="2" charset="2"/>
              <a:buChar char="v"/>
            </a:pPr>
            <a:r>
              <a:rPr lang="fr-FR" sz="2000" dirty="0">
                <a:latin typeface="+mj-lt"/>
              </a:rPr>
              <a:t>le soutien = ressenti comme un </a:t>
            </a:r>
            <a:r>
              <a:rPr lang="fr-FR" sz="2000" b="1" dirty="0">
                <a:solidFill>
                  <a:srgbClr val="00B0F0"/>
                </a:solidFill>
                <a:latin typeface="+mj-lt"/>
              </a:rPr>
              <a:t>dispositif punitif et stigmatisant </a:t>
            </a:r>
            <a:r>
              <a:rPr lang="fr-FR" sz="2000" dirty="0">
                <a:latin typeface="+mj-lt"/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fr-FR" sz="2000" dirty="0">
                <a:latin typeface="+mj-lt"/>
              </a:rPr>
              <a:t>la 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gamification</a:t>
            </a:r>
            <a:r>
              <a:rPr lang="fr-FR" sz="2000" dirty="0">
                <a:latin typeface="+mj-lt"/>
              </a:rPr>
              <a:t> = peut être vécue comme une forme d’infantilisation ;</a:t>
            </a:r>
          </a:p>
          <a:p>
            <a:pPr algn="just">
              <a:buFont typeface="Wingdings" pitchFamily="2" charset="2"/>
              <a:buChar char="v"/>
            </a:pPr>
            <a:r>
              <a:rPr lang="fr-FR" sz="2000" dirty="0">
                <a:latin typeface="+mj-lt"/>
              </a:rPr>
              <a:t>travail d’acceptation ;</a:t>
            </a:r>
          </a:p>
          <a:p>
            <a:pPr algn="just">
              <a:buFont typeface="Wingdings" pitchFamily="2" charset="2"/>
              <a:buChar char="v"/>
            </a:pPr>
            <a:r>
              <a:rPr lang="fr-FR" sz="2000" dirty="0">
                <a:latin typeface="+mj-lt"/>
              </a:rPr>
              <a:t>Travail sur les </a:t>
            </a:r>
            <a:r>
              <a:rPr lang="fr-FR" sz="2000" b="1" dirty="0">
                <a:solidFill>
                  <a:srgbClr val="00B0F0"/>
                </a:solidFill>
                <a:latin typeface="+mj-lt"/>
              </a:rPr>
              <a:t>activités diversifiées, courtes et concentrées </a:t>
            </a:r>
            <a:r>
              <a:rPr lang="fr-FR" sz="2000" dirty="0">
                <a:latin typeface="+mj-lt"/>
              </a:rPr>
              <a:t>face à la </a:t>
            </a:r>
            <a:r>
              <a:rPr lang="fr-FR" sz="2000" dirty="0" err="1">
                <a:latin typeface="+mj-lt"/>
              </a:rPr>
              <a:t>désactualisation</a:t>
            </a:r>
            <a:r>
              <a:rPr lang="fr-FR" sz="2000" dirty="0">
                <a:latin typeface="+mj-lt"/>
              </a:rPr>
              <a:t> constante, à l’ennui et à l’abandon (application mobile ?).</a:t>
            </a:r>
          </a:p>
          <a:p>
            <a:pPr algn="just">
              <a:buFont typeface="Wingdings" pitchFamily="2" charset="2"/>
              <a:buChar char="v"/>
            </a:pPr>
            <a:r>
              <a:rPr lang="fr-FR" sz="2000" dirty="0"/>
              <a:t>travail de renforcement de </a:t>
            </a:r>
            <a:r>
              <a:rPr lang="fr-FR" sz="2000" dirty="0">
                <a:latin typeface="+mj-lt"/>
              </a:rPr>
              <a:t>l’</a:t>
            </a:r>
            <a:r>
              <a:rPr lang="fr-FR" sz="2000" b="1" dirty="0">
                <a:solidFill>
                  <a:srgbClr val="00B0F0"/>
                </a:solidFill>
                <a:latin typeface="+mj-lt"/>
              </a:rPr>
              <a:t>accompagnement personnalisé </a:t>
            </a:r>
            <a:r>
              <a:rPr lang="fr-FR" sz="2000" dirty="0">
                <a:latin typeface="+mj-lt"/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fr-FR" sz="2000" dirty="0">
                <a:latin typeface="+mj-lt"/>
              </a:rPr>
              <a:t>travail d’amplification de la gamification = travail sur l’</a:t>
            </a:r>
            <a:r>
              <a:rPr lang="fr-FR" sz="2000" b="1" dirty="0">
                <a:solidFill>
                  <a:srgbClr val="00B0F0"/>
                </a:solidFill>
                <a:latin typeface="+mj-lt"/>
              </a:rPr>
              <a:t>immersion et réalités virtuelles</a:t>
            </a:r>
            <a:r>
              <a:rPr lang="fr-FR" sz="2000" dirty="0">
                <a:latin typeface="+mj-lt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endParaRPr lang="fr-FR" sz="2000" dirty="0">
              <a:latin typeface="+mj-lt"/>
            </a:endParaRPr>
          </a:p>
          <a:p>
            <a:pPr algn="just">
              <a:buFont typeface="Wingdings" pitchFamily="2" charset="2"/>
              <a:buChar char="v"/>
            </a:pPr>
            <a:endParaRPr lang="fr-FR" sz="2000" dirty="0">
              <a:latin typeface="+mj-lt"/>
            </a:endParaRPr>
          </a:p>
          <a:p>
            <a:pPr algn="just">
              <a:buFont typeface="Wingdings" pitchFamily="2" charset="2"/>
              <a:buChar char="v"/>
            </a:pPr>
            <a:endParaRPr lang="fr-FR" sz="2000" dirty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27723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B0D14E-1F1B-435B-F3FD-8292E0A58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491" y="3642508"/>
            <a:ext cx="6437857" cy="1369677"/>
          </a:xfrm>
        </p:spPr>
        <p:txBody>
          <a:bodyPr>
            <a:normAutofit/>
          </a:bodyPr>
          <a:lstStyle/>
          <a:p>
            <a:r>
              <a:rPr lang="fr-FR" sz="4400" b="1" dirty="0">
                <a:solidFill>
                  <a:srgbClr val="00B0F0"/>
                </a:solidFill>
              </a:rPr>
              <a:t>Merci pour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183461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F16C77-43EB-EAEE-E977-F6CC07D4D24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fr-FR" sz="3600" b="1" dirty="0"/>
              <a:t>Projet initial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136E31-D5AE-7038-55F1-C595A564B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6" y="2343390"/>
            <a:ext cx="10166685" cy="305651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fr-FR" sz="2400" dirty="0"/>
              <a:t>objectif initial ↦ proposer un cours de soutien innovant en parallèle avec le cours de soutien en présentiel :</a:t>
            </a:r>
          </a:p>
          <a:p>
            <a:pPr marL="342900" indent="-342900" algn="just">
              <a:buClr>
                <a:schemeClr val="accent2"/>
              </a:buClr>
              <a:buFont typeface="+mj-lt"/>
              <a:buAutoNum type="alphaUcPeriod"/>
            </a:pPr>
            <a:r>
              <a:rPr lang="fr-FR" sz="2400" dirty="0"/>
              <a:t>doubler le cours en présentiel par </a:t>
            </a:r>
            <a:r>
              <a:rPr lang="fr-FR" sz="2400" b="1" dirty="0">
                <a:solidFill>
                  <a:srgbClr val="00B0F0"/>
                </a:solidFill>
              </a:rPr>
              <a:t>un espace de travail en auto-apprentissage sur Moodle </a:t>
            </a:r>
            <a:r>
              <a:rPr lang="fr-FR" sz="2400" dirty="0"/>
              <a:t>à travers diverses activités de compréhension et tests de grammaire ;</a:t>
            </a:r>
          </a:p>
          <a:p>
            <a:pPr marL="342900" indent="-342900" algn="just">
              <a:buClr>
                <a:schemeClr val="accent2"/>
              </a:buClr>
              <a:buFont typeface="+mj-lt"/>
              <a:buAutoNum type="alphaUcPeriod"/>
            </a:pPr>
            <a:r>
              <a:rPr lang="fr-FR" sz="2400" dirty="0"/>
              <a:t>travailler sur un projet de remédiation en ligne en ayant la possibilité de </a:t>
            </a:r>
            <a:r>
              <a:rPr lang="fr-FR" sz="2400" b="1" dirty="0">
                <a:solidFill>
                  <a:srgbClr val="00B0F0"/>
                </a:solidFill>
              </a:rPr>
              <a:t>tester les attentes, les besoins et la motivation réels </a:t>
            </a:r>
            <a:r>
              <a:rPr lang="fr-FR" sz="2400" dirty="0">
                <a:solidFill>
                  <a:schemeClr val="tx1"/>
                </a:solidFill>
              </a:rPr>
              <a:t>des étudiants et se </a:t>
            </a:r>
            <a:r>
              <a:rPr lang="fr-FR" sz="2400" dirty="0"/>
              <a:t>confronter au terrain </a:t>
            </a:r>
            <a:r>
              <a:rPr lang="fr-FR" sz="2400" i="1" dirty="0"/>
              <a:t>en temps réel </a:t>
            </a:r>
            <a:r>
              <a:rPr lang="fr-FR" sz="2400" dirty="0"/>
              <a:t>;</a:t>
            </a:r>
          </a:p>
          <a:p>
            <a:pPr marL="342900" indent="-342900" algn="just">
              <a:buClr>
                <a:schemeClr val="accent2"/>
              </a:buClr>
              <a:buFont typeface="+mj-lt"/>
              <a:buAutoNum type="alphaUcPeriod"/>
            </a:pPr>
            <a:r>
              <a:rPr lang="fr-FR" sz="2400" dirty="0"/>
              <a:t>Renforcer </a:t>
            </a:r>
            <a:r>
              <a:rPr lang="fr-FR" sz="2400" b="1" dirty="0">
                <a:solidFill>
                  <a:srgbClr val="00B0F0"/>
                </a:solidFill>
              </a:rPr>
              <a:t>l’autonomie des étudiants en difficulté.</a:t>
            </a:r>
          </a:p>
        </p:txBody>
      </p:sp>
    </p:spTree>
    <p:extLst>
      <p:ext uri="{BB962C8B-B14F-4D97-AF65-F5344CB8AC3E}">
        <p14:creationId xmlns:p14="http://schemas.microsoft.com/office/powerpoint/2010/main" val="3205550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7CBAA-3B28-C089-65AB-A09D644B0BD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fr-FR" sz="2800" b="1" dirty="0"/>
              <a:t>remerciements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C8F211-D4A3-95E2-55F1-C15DFD7B6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latin typeface="+mj-lt"/>
              </a:rPr>
              <a:t>Merci pour le soutien technique, </a:t>
            </a:r>
          </a:p>
          <a:p>
            <a:pPr marL="0" indent="0">
              <a:buNone/>
            </a:pPr>
            <a:r>
              <a:rPr lang="fr-FR" b="1" dirty="0">
                <a:latin typeface="+mj-lt"/>
              </a:rPr>
              <a:t>	le temps consacré, </a:t>
            </a:r>
          </a:p>
          <a:p>
            <a:pPr marL="0" indent="0">
              <a:buNone/>
            </a:pPr>
            <a:r>
              <a:rPr lang="fr-FR" b="1" dirty="0">
                <a:latin typeface="+mj-lt"/>
              </a:rPr>
              <a:t>		l’analyse des statistiques, </a:t>
            </a:r>
          </a:p>
          <a:p>
            <a:pPr marL="0" indent="0">
              <a:buNone/>
            </a:pPr>
            <a:r>
              <a:rPr lang="fr-FR" b="1" dirty="0">
                <a:latin typeface="+mj-lt"/>
              </a:rPr>
              <a:t>			l’enthousiasme à toute l’équipe du CEMU !</a:t>
            </a:r>
            <a:endParaRPr lang="fr-FR" sz="2400" b="1" dirty="0">
              <a:solidFill>
                <a:srgbClr val="00B0F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fr-FR" sz="2400" b="1" dirty="0">
                <a:solidFill>
                  <a:srgbClr val="00B0F0"/>
                </a:solidFill>
                <a:latin typeface="+mj-lt"/>
              </a:rPr>
              <a:t>Lison </a:t>
            </a:r>
            <a:r>
              <a:rPr lang="fr-FR" sz="2400" b="1" dirty="0" err="1">
                <a:solidFill>
                  <a:srgbClr val="00B0F0"/>
                </a:solidFill>
                <a:latin typeface="+mj-lt"/>
              </a:rPr>
              <a:t>Ducastelle</a:t>
            </a:r>
            <a:endParaRPr lang="fr-FR" sz="2400" b="1" dirty="0">
              <a:solidFill>
                <a:srgbClr val="00B0F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fr-FR" sz="2400" b="1" dirty="0">
                <a:solidFill>
                  <a:srgbClr val="00B0F0"/>
                </a:solidFill>
                <a:latin typeface="+mj-lt"/>
              </a:rPr>
              <a:t>Gwladys Lefebvre</a:t>
            </a:r>
          </a:p>
          <a:p>
            <a:pPr marL="0" indent="0" algn="ctr">
              <a:buNone/>
            </a:pPr>
            <a:r>
              <a:rPr lang="fr-FR" sz="2400" b="1" dirty="0">
                <a:solidFill>
                  <a:srgbClr val="00B0F0"/>
                </a:solidFill>
                <a:latin typeface="+mj-lt"/>
              </a:rPr>
              <a:t> Pascal </a:t>
            </a:r>
            <a:r>
              <a:rPr lang="fr-FR" sz="2400" b="1" dirty="0" err="1">
                <a:solidFill>
                  <a:srgbClr val="00B0F0"/>
                </a:solidFill>
                <a:latin typeface="+mj-lt"/>
              </a:rPr>
              <a:t>Vaudorne</a:t>
            </a:r>
            <a:endParaRPr lang="fr-FR" sz="2400" b="1" dirty="0">
              <a:solidFill>
                <a:srgbClr val="00B0F0"/>
              </a:solidFill>
              <a:latin typeface="+mj-lt"/>
            </a:endParaRPr>
          </a:p>
          <a:p>
            <a:pPr marL="0" indent="0">
              <a:buNone/>
            </a:pP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50255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F7CBAA-3B28-C089-65AB-A09D644B0BD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fr-FR" sz="2800" b="1" dirty="0"/>
              <a:t>Webographie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C8F211-D4A3-95E2-55F1-C15DFD7B6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>
              <a:latin typeface="+mj-lt"/>
            </a:endParaRPr>
          </a:p>
          <a:p>
            <a:pPr marL="0" indent="0">
              <a:buNone/>
            </a:pPr>
            <a:r>
              <a:rPr lang="fr-FR" b="1" dirty="0" err="1">
                <a:latin typeface="+mj-lt"/>
              </a:rPr>
              <a:t>Level</a:t>
            </a:r>
            <a:r>
              <a:rPr lang="fr-FR" b="1" dirty="0">
                <a:latin typeface="+mj-lt"/>
              </a:rPr>
              <a:t>-up :</a:t>
            </a:r>
          </a:p>
          <a:p>
            <a:pPr marL="0" indent="0">
              <a:buNone/>
            </a:pPr>
            <a:r>
              <a:rPr lang="fr-FR" b="1" dirty="0">
                <a:solidFill>
                  <a:srgbClr val="0563C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https://levelup.plus</a:t>
            </a:r>
            <a:r>
              <a:rPr lang="fr-FR" b="1" dirty="0">
                <a:solidFill>
                  <a:srgbClr val="00B0F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fr-FR" b="1" dirty="0">
              <a:latin typeface="+mj-lt"/>
            </a:endParaRPr>
          </a:p>
          <a:p>
            <a:pPr marL="0" indent="0">
              <a:buNone/>
            </a:pPr>
            <a:r>
              <a:rPr lang="fr-FR" b="1" dirty="0" err="1">
                <a:latin typeface="+mj-lt"/>
              </a:rPr>
              <a:t>Poodll</a:t>
            </a:r>
            <a:r>
              <a:rPr lang="fr-FR" b="1" dirty="0">
                <a:latin typeface="+mj-lt"/>
              </a:rPr>
              <a:t> :</a:t>
            </a:r>
          </a:p>
          <a:p>
            <a:pPr marL="0" indent="0">
              <a:buNone/>
            </a:pPr>
            <a:r>
              <a:rPr lang="fr-FR" b="1" dirty="0">
                <a:latin typeface="+mj-lt"/>
                <a:hlinkClick r:id="rId3"/>
              </a:rPr>
              <a:t>https://poodll.com/</a:t>
            </a:r>
            <a:r>
              <a:rPr lang="fr-FR" b="1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fr-FR" b="1" dirty="0">
                <a:latin typeface="+mj-lt"/>
              </a:rPr>
              <a:t>Immersive </a:t>
            </a:r>
            <a:r>
              <a:rPr lang="fr-FR" b="1" dirty="0" err="1">
                <a:latin typeface="+mj-lt"/>
              </a:rPr>
              <a:t>reader</a:t>
            </a:r>
            <a:r>
              <a:rPr lang="fr-FR" b="1" dirty="0">
                <a:latin typeface="+mj-lt"/>
              </a:rPr>
              <a:t> : </a:t>
            </a:r>
          </a:p>
          <a:p>
            <a:pPr marL="0" indent="0">
              <a:buNone/>
            </a:pPr>
            <a:r>
              <a:rPr lang="fr-FR" b="1" dirty="0">
                <a:latin typeface="+mj-lt"/>
                <a:hlinkClick r:id="rId4"/>
              </a:rPr>
              <a:t>https://www.microsoft.com/en-us/education/products/learning-tools</a:t>
            </a:r>
            <a:r>
              <a:rPr lang="fr-FR" b="1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63830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B0D14E-1F1B-435B-F3FD-8292E0A58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463" y="1748394"/>
            <a:ext cx="6437857" cy="1369677"/>
          </a:xfrm>
        </p:spPr>
        <p:txBody>
          <a:bodyPr>
            <a:normAutofit/>
          </a:bodyPr>
          <a:lstStyle/>
          <a:p>
            <a:r>
              <a:rPr lang="fr-FR" sz="4400" b="1" dirty="0">
                <a:solidFill>
                  <a:srgbClr val="00B0F0"/>
                </a:solidFill>
              </a:rPr>
              <a:t>Remédiation d’anglais par gamification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DA7926-22D2-67FA-9D2D-EDCDF7E40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799" y="4975912"/>
            <a:ext cx="8458201" cy="1091242"/>
          </a:xfrm>
        </p:spPr>
        <p:txBody>
          <a:bodyPr>
            <a:noAutofit/>
          </a:bodyPr>
          <a:lstStyle/>
          <a:p>
            <a:r>
              <a:rPr lang="fr-FR" sz="1800" b="1" dirty="0">
                <a:solidFill>
                  <a:schemeClr val="accent2"/>
                </a:solidFill>
              </a:rPr>
              <a:t>Marcin STAWIARSKI</a:t>
            </a:r>
          </a:p>
          <a:p>
            <a:r>
              <a:rPr lang="fr-FR" sz="1800" b="1" dirty="0">
                <a:solidFill>
                  <a:schemeClr val="accent2"/>
                </a:solidFill>
              </a:rPr>
              <a:t>Université de Caen Normandie</a:t>
            </a:r>
          </a:p>
          <a:p>
            <a:r>
              <a:rPr lang="fr-FR" sz="1800" b="1" dirty="0">
                <a:solidFill>
                  <a:schemeClr val="accent2"/>
                </a:solidFill>
              </a:rPr>
              <a:t>Département LEA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5764B2F-5BEA-E863-DE53-964B13626D3D}"/>
              </a:ext>
            </a:extLst>
          </p:cNvPr>
          <p:cNvSpPr txBox="1"/>
          <p:nvPr/>
        </p:nvSpPr>
        <p:spPr>
          <a:xfrm>
            <a:off x="10233765" y="5697822"/>
            <a:ext cx="162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+mj-lt"/>
              </a:rPr>
              <a:t>6 juillet 2022</a:t>
            </a:r>
          </a:p>
        </p:txBody>
      </p:sp>
    </p:spTree>
    <p:extLst>
      <p:ext uri="{BB962C8B-B14F-4D97-AF65-F5344CB8AC3E}">
        <p14:creationId xmlns:p14="http://schemas.microsoft.com/office/powerpoint/2010/main" val="419390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B36895-788D-6745-2004-468B28A4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1130239"/>
            <a:ext cx="10166685" cy="836348"/>
          </a:xfrm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4138900056">
                  <a:custGeom>
                    <a:avLst/>
                    <a:gdLst>
                      <a:gd name="connsiteX0" fmla="*/ 0 w 10166685"/>
                      <a:gd name="connsiteY0" fmla="*/ 0 h 836348"/>
                      <a:gd name="connsiteX1" fmla="*/ 10166685 w 10166685"/>
                      <a:gd name="connsiteY1" fmla="*/ 0 h 836348"/>
                      <a:gd name="connsiteX2" fmla="*/ 10166685 w 10166685"/>
                      <a:gd name="connsiteY2" fmla="*/ 836348 h 836348"/>
                      <a:gd name="connsiteX3" fmla="*/ 0 w 10166685"/>
                      <a:gd name="connsiteY3" fmla="*/ 836348 h 836348"/>
                      <a:gd name="connsiteX4" fmla="*/ 0 w 10166685"/>
                      <a:gd name="connsiteY4" fmla="*/ 0 h 836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166685" h="836348" fill="none" extrusionOk="0">
                        <a:moveTo>
                          <a:pt x="0" y="0"/>
                        </a:moveTo>
                        <a:cubicBezTo>
                          <a:pt x="3467996" y="71009"/>
                          <a:pt x="8603323" y="-110073"/>
                          <a:pt x="10166685" y="0"/>
                        </a:cubicBezTo>
                        <a:cubicBezTo>
                          <a:pt x="10185801" y="211546"/>
                          <a:pt x="10241451" y="510129"/>
                          <a:pt x="10166685" y="836348"/>
                        </a:cubicBezTo>
                        <a:cubicBezTo>
                          <a:pt x="8817008" y="716952"/>
                          <a:pt x="3194797" y="720857"/>
                          <a:pt x="0" y="836348"/>
                        </a:cubicBezTo>
                        <a:cubicBezTo>
                          <a:pt x="43622" y="604187"/>
                          <a:pt x="-17918" y="360000"/>
                          <a:pt x="0" y="0"/>
                        </a:cubicBezTo>
                        <a:close/>
                      </a:path>
                      <a:path w="10166685" h="836348" stroke="0" extrusionOk="0">
                        <a:moveTo>
                          <a:pt x="0" y="0"/>
                        </a:moveTo>
                        <a:cubicBezTo>
                          <a:pt x="4983289" y="85907"/>
                          <a:pt x="7237975" y="-138608"/>
                          <a:pt x="10166685" y="0"/>
                        </a:cubicBezTo>
                        <a:cubicBezTo>
                          <a:pt x="10126006" y="106255"/>
                          <a:pt x="10125180" y="566412"/>
                          <a:pt x="10166685" y="836348"/>
                        </a:cubicBezTo>
                        <a:cubicBezTo>
                          <a:pt x="8406105" y="723613"/>
                          <a:pt x="3084911" y="675908"/>
                          <a:pt x="0" y="836348"/>
                        </a:cubicBezTo>
                        <a:cubicBezTo>
                          <a:pt x="-72410" y="738626"/>
                          <a:pt x="1581" y="3358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Public visé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A606FC-26AF-7E8D-4C22-90E9C2A9D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47" y="2099928"/>
            <a:ext cx="10166684" cy="387643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400" b="1" dirty="0">
                <a:solidFill>
                  <a:srgbClr val="00B0F0"/>
                </a:solidFill>
              </a:rPr>
              <a:t>Public visé </a:t>
            </a:r>
            <a:r>
              <a:rPr lang="fr-FR" sz="2400" dirty="0">
                <a:solidFill>
                  <a:srgbClr val="002060"/>
                </a:solidFill>
              </a:rPr>
              <a:t>= apprenants potentiellement en difficulté voire en situation de décrochage : </a:t>
            </a:r>
          </a:p>
          <a:p>
            <a:pPr marL="0" indent="0">
              <a:buNone/>
            </a:pPr>
            <a:endParaRPr lang="fr-FR" sz="2400" dirty="0">
              <a:solidFill>
                <a:srgbClr val="002060"/>
              </a:solidFill>
            </a:endParaRPr>
          </a:p>
          <a:p>
            <a:pPr marL="971550" lvl="1" indent="-514350">
              <a:buClr>
                <a:schemeClr val="accent2"/>
              </a:buClr>
              <a:buFont typeface="+mj-lt"/>
              <a:buAutoNum type="romanLcPeriod"/>
            </a:pPr>
            <a:r>
              <a:rPr lang="fr-FR" sz="2400" dirty="0">
                <a:solidFill>
                  <a:srgbClr val="002060"/>
                </a:solidFill>
              </a:rPr>
              <a:t>étudiants OUI-SI ;</a:t>
            </a:r>
          </a:p>
          <a:p>
            <a:pPr marL="971550" lvl="1" indent="-514350">
              <a:buClr>
                <a:schemeClr val="accent2"/>
              </a:buClr>
              <a:buFont typeface="+mj-lt"/>
              <a:buAutoNum type="romanLcPeriod"/>
            </a:pPr>
            <a:r>
              <a:rPr lang="fr-FR" sz="2400" dirty="0">
                <a:solidFill>
                  <a:srgbClr val="002060"/>
                </a:solidFill>
              </a:rPr>
              <a:t>étudiants avec faibles résultats au test de pré-rentrée ;</a:t>
            </a:r>
          </a:p>
          <a:p>
            <a:pPr marL="971550" lvl="1" indent="-514350">
              <a:buClr>
                <a:schemeClr val="accent2"/>
              </a:buClr>
              <a:buFont typeface="+mj-lt"/>
              <a:buAutoNum type="romanLcPeriod"/>
            </a:pPr>
            <a:r>
              <a:rPr lang="fr-FR" sz="2400" dirty="0">
                <a:solidFill>
                  <a:srgbClr val="002060"/>
                </a:solidFill>
              </a:rPr>
              <a:t>d’autres étudiants L1 et L2 auto-désignés en difficulté et en auto-inscription spontanée.</a:t>
            </a:r>
          </a:p>
          <a:p>
            <a:pPr marL="457200" lvl="1" indent="0">
              <a:buNone/>
            </a:pPr>
            <a:endParaRPr lang="fr-FR" sz="24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2400" b="1" dirty="0">
                <a:solidFill>
                  <a:srgbClr val="00B0F0"/>
                </a:solidFill>
              </a:rPr>
              <a:t>Total : </a:t>
            </a:r>
            <a:r>
              <a:rPr lang="fr-FR" sz="2400" dirty="0">
                <a:solidFill>
                  <a:srgbClr val="002060"/>
                </a:solidFill>
              </a:rPr>
              <a:t>environ 160 participants en septembre 2021</a:t>
            </a:r>
          </a:p>
        </p:txBody>
      </p:sp>
    </p:spTree>
    <p:extLst>
      <p:ext uri="{BB962C8B-B14F-4D97-AF65-F5344CB8AC3E}">
        <p14:creationId xmlns:p14="http://schemas.microsoft.com/office/powerpoint/2010/main" val="1392783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ED06A84-FCC5-08E9-1BD1-652964D26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301" y="0"/>
            <a:ext cx="6818699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024903B-88B4-13E3-1031-1A681BBDD28F}"/>
              </a:ext>
            </a:extLst>
          </p:cNvPr>
          <p:cNvSpPr txBox="1"/>
          <p:nvPr/>
        </p:nvSpPr>
        <p:spPr>
          <a:xfrm>
            <a:off x="736600" y="2693035"/>
            <a:ext cx="44008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Semestre 1:</a:t>
            </a:r>
          </a:p>
          <a:p>
            <a:r>
              <a:rPr lang="fr-FR" sz="2400" b="1" dirty="0">
                <a:solidFill>
                  <a:srgbClr val="00B0F0"/>
                </a:solidFill>
              </a:rPr>
              <a:t>I. </a:t>
            </a:r>
            <a:r>
              <a:rPr lang="fr-FR" sz="2400" dirty="0"/>
              <a:t>Dispositif en ligne = 24 tests sur Moodle :</a:t>
            </a:r>
          </a:p>
          <a:p>
            <a:endParaRPr lang="fr-FR" sz="2400" dirty="0"/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sz="2400" dirty="0"/>
              <a:t>12 tests de compréhension</a:t>
            </a:r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endParaRPr lang="fr-FR" sz="2400" dirty="0"/>
          </a:p>
          <a:p>
            <a:pPr marL="400050" indent="-400050">
              <a:buClr>
                <a:schemeClr val="accent2"/>
              </a:buClr>
              <a:buFont typeface="+mj-lt"/>
              <a:buAutoNum type="romanLcPeriod"/>
            </a:pPr>
            <a:r>
              <a:rPr lang="fr-FR" sz="2400" dirty="0"/>
              <a:t>12 tests de grammaire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rgbClr val="00B0F0"/>
                </a:solidFill>
              </a:rPr>
              <a:t>II. </a:t>
            </a:r>
            <a:r>
              <a:rPr lang="fr-FR" sz="2400" dirty="0"/>
              <a:t>Cours en présentiel (12h/semestre)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D898604-E314-377E-0C44-0D60AAD103D7}"/>
              </a:ext>
            </a:extLst>
          </p:cNvPr>
          <p:cNvSpPr txBox="1">
            <a:spLocks/>
          </p:cNvSpPr>
          <p:nvPr/>
        </p:nvSpPr>
        <p:spPr>
          <a:xfrm>
            <a:off x="847526" y="1378593"/>
            <a:ext cx="4400879" cy="1078213"/>
          </a:xfrm>
          <a:prstGeom prst="rect">
            <a:avLst/>
          </a:prstGeom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4138900056">
                  <a:custGeom>
                    <a:avLst/>
                    <a:gdLst>
                      <a:gd name="connsiteX0" fmla="*/ 0 w 4400879"/>
                      <a:gd name="connsiteY0" fmla="*/ 0 h 1078213"/>
                      <a:gd name="connsiteX1" fmla="*/ 4400879 w 4400879"/>
                      <a:gd name="connsiteY1" fmla="*/ 0 h 1078213"/>
                      <a:gd name="connsiteX2" fmla="*/ 4400879 w 4400879"/>
                      <a:gd name="connsiteY2" fmla="*/ 1078213 h 1078213"/>
                      <a:gd name="connsiteX3" fmla="*/ 0 w 4400879"/>
                      <a:gd name="connsiteY3" fmla="*/ 1078213 h 1078213"/>
                      <a:gd name="connsiteX4" fmla="*/ 0 w 4400879"/>
                      <a:gd name="connsiteY4" fmla="*/ 0 h 1078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00879" h="1078213" fill="none" extrusionOk="0">
                        <a:moveTo>
                          <a:pt x="0" y="0"/>
                        </a:moveTo>
                        <a:cubicBezTo>
                          <a:pt x="1504343" y="71009"/>
                          <a:pt x="3086572" y="-110073"/>
                          <a:pt x="4400879" y="0"/>
                        </a:cubicBezTo>
                        <a:cubicBezTo>
                          <a:pt x="4343107" y="236048"/>
                          <a:pt x="4480555" y="692636"/>
                          <a:pt x="4400879" y="1078213"/>
                        </a:cubicBezTo>
                        <a:cubicBezTo>
                          <a:pt x="3294698" y="958817"/>
                          <a:pt x="1532620" y="962722"/>
                          <a:pt x="0" y="1078213"/>
                        </a:cubicBezTo>
                        <a:cubicBezTo>
                          <a:pt x="-14644" y="605121"/>
                          <a:pt x="-28396" y="383416"/>
                          <a:pt x="0" y="0"/>
                        </a:cubicBezTo>
                        <a:close/>
                      </a:path>
                      <a:path w="4400879" h="1078213" stroke="0" extrusionOk="0">
                        <a:moveTo>
                          <a:pt x="0" y="0"/>
                        </a:moveTo>
                        <a:cubicBezTo>
                          <a:pt x="897905" y="85907"/>
                          <a:pt x="3080001" y="-138608"/>
                          <a:pt x="4400879" y="0"/>
                        </a:cubicBezTo>
                        <a:cubicBezTo>
                          <a:pt x="4332714" y="324091"/>
                          <a:pt x="4434936" y="561565"/>
                          <a:pt x="4400879" y="1078213"/>
                        </a:cubicBezTo>
                        <a:cubicBezTo>
                          <a:pt x="2918041" y="965478"/>
                          <a:pt x="2028999" y="917773"/>
                          <a:pt x="0" y="1078213"/>
                        </a:cubicBezTo>
                        <a:cubicBezTo>
                          <a:pt x="-94616" y="932002"/>
                          <a:pt x="-10805" y="3446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softEdge rad="0"/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u="none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/>
              <a:t>Structure initiale du cours</a:t>
            </a:r>
          </a:p>
        </p:txBody>
      </p:sp>
    </p:spTree>
    <p:extLst>
      <p:ext uri="{BB962C8B-B14F-4D97-AF65-F5344CB8AC3E}">
        <p14:creationId xmlns:p14="http://schemas.microsoft.com/office/powerpoint/2010/main" val="356577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0F7B5E0-D0BA-4F04-91B7-9395027AA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680" y="1130238"/>
            <a:ext cx="4959387" cy="56194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7A2379A-2B31-D0AA-9A20-FA3CC9493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57" y="1041216"/>
            <a:ext cx="5664653" cy="579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8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00492D-C0DE-CBB6-8C04-D194DB10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828" y="856421"/>
            <a:ext cx="3732518" cy="1078213"/>
          </a:xfrm>
          <a:ln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fr-FR" b="1" dirty="0"/>
              <a:t>type d’exercices utilisés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D3D604C-353F-6EF2-1F17-68746D9D3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758" y="1065907"/>
            <a:ext cx="4991100" cy="226868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D3DFA1A-098A-B2C9-866C-F8DF3BE209F5}"/>
              </a:ext>
            </a:extLst>
          </p:cNvPr>
          <p:cNvSpPr txBox="1"/>
          <p:nvPr/>
        </p:nvSpPr>
        <p:spPr>
          <a:xfrm>
            <a:off x="1426464" y="2124806"/>
            <a:ext cx="462274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sz="2000" dirty="0"/>
              <a:t>glisser-déposer </a:t>
            </a:r>
          </a:p>
          <a:p>
            <a:endParaRPr lang="fr-FR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sz="2000" dirty="0"/>
              <a:t>réponse courte à un texte entendu</a:t>
            </a:r>
          </a:p>
          <a:p>
            <a:endParaRPr lang="fr-FR" sz="2000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sz="2000" dirty="0"/>
              <a:t>texte à trous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664674-65EF-C9B8-D6F5-D74F471D4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096" y="3706729"/>
            <a:ext cx="4926762" cy="226868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A798B26-1EB6-FEF4-9A23-47FBE00FB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24" y="3714932"/>
            <a:ext cx="6064127" cy="246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085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M22">
      <a:majorFont>
        <a:latin typeface="Raleway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7E5CE84-3A50-4C6B-99A3-1DF1346B8130}" vid="{2709B135-6D32-4E2F-B8E8-36BAA5AC830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3267</TotalTime>
  <Words>2040</Words>
  <Application>Microsoft Macintosh PowerPoint</Application>
  <PresentationFormat>Grand écran</PresentationFormat>
  <Paragraphs>328</Paragraphs>
  <Slides>52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9" baseType="lpstr">
      <vt:lpstr>Arial</vt:lpstr>
      <vt:lpstr>Calibri</vt:lpstr>
      <vt:lpstr>Open Sans</vt:lpstr>
      <vt:lpstr>Raleway</vt:lpstr>
      <vt:lpstr>Raleway Bold</vt:lpstr>
      <vt:lpstr>Wingdings</vt:lpstr>
      <vt:lpstr>Thème Office</vt:lpstr>
      <vt:lpstr>Remédiation d’anglais par gamification </vt:lpstr>
      <vt:lpstr>Plan </vt:lpstr>
      <vt:lpstr>I  projet de remédiation initial </vt:lpstr>
      <vt:lpstr>Projet initial</vt:lpstr>
      <vt:lpstr>Projet initial</vt:lpstr>
      <vt:lpstr>Public visé </vt:lpstr>
      <vt:lpstr>Présentation PowerPoint</vt:lpstr>
      <vt:lpstr>Présentation PowerPoint</vt:lpstr>
      <vt:lpstr>type d’exercices utilisés</vt:lpstr>
      <vt:lpstr>Suivi statistique et analyse des premiers résultats</vt:lpstr>
      <vt:lpstr>Suivi statistique et analyse des premiers résultats</vt:lpstr>
      <vt:lpstr>Suivi statistique et analyse des premiers résultats</vt:lpstr>
      <vt:lpstr>Suivi statistique et analyse des premiers résultats</vt:lpstr>
      <vt:lpstr>Activités de lecture: Reading 1 vs. Reading 5</vt:lpstr>
      <vt:lpstr>Structure du cours 2ème semestre</vt:lpstr>
      <vt:lpstr>Conclusions liées au projet initial</vt:lpstr>
      <vt:lpstr>Problématiques spécifiques</vt:lpstr>
      <vt:lpstr>Conclusions liées au projet initial</vt:lpstr>
      <vt:lpstr>II  « English challenge » 2ème phase gamification et cours 100% en ligne</vt:lpstr>
      <vt:lpstr>Restructuration du projet de remédiation initial</vt:lpstr>
      <vt:lpstr>Aspect visuel repensé  une architecture globale en tuiles  cohérence globale par niveau  esthétique uniformisée</vt:lpstr>
      <vt:lpstr>Architecture en tuiles = progression par niveaux  progression affichée et soumise à contraintes</vt:lpstr>
      <vt:lpstr>Présentation PowerPoint</vt:lpstr>
      <vt:lpstr>Présentation PowerPoint</vt:lpstr>
      <vt:lpstr>Level-up</vt:lpstr>
      <vt:lpstr>Levelup</vt:lpstr>
      <vt:lpstr>Présentation PowerPoint</vt:lpstr>
      <vt:lpstr>Version gratuite de LevelUp</vt:lpstr>
      <vt:lpstr>Construction de niveaux sur Moodle</vt:lpstr>
      <vt:lpstr>Problèmes généraux de Level-up</vt:lpstr>
      <vt:lpstr>Hâtez-vous lentement !</vt:lpstr>
      <vt:lpstr>Suivi statistique et analyse des résultats</vt:lpstr>
      <vt:lpstr>taux d’abandon</vt:lpstr>
      <vt:lpstr>Corrélation note obtenue-abandon</vt:lpstr>
      <vt:lpstr>Étudiant X</vt:lpstr>
      <vt:lpstr>conclusions</vt:lpstr>
      <vt:lpstr>III  perspectives d’amélioration : travail sur la motivation et la pérennisation</vt:lpstr>
      <vt:lpstr>Construction de la motivation</vt:lpstr>
      <vt:lpstr>Piste 1: Synthèse vocale en appui à l’apprentissage </vt:lpstr>
      <vt:lpstr>Laboratoire virtuel de phonétique anglaise</vt:lpstr>
      <vt:lpstr>Présentation PowerPoint</vt:lpstr>
      <vt:lpstr>L’outil PoodlL </vt:lpstr>
      <vt:lpstr>Poodll</vt:lpstr>
      <vt:lpstr>L’outil « Immersive Reader » de Microsoft </vt:lpstr>
      <vt:lpstr>Comparaison PoodLL vs. Immersive Reader</vt:lpstr>
      <vt:lpstr>Piste 2: Développer l’espace immersif et la gamification</vt:lpstr>
      <vt:lpstr>Piste 3 : Développer l’accompagnement présentiel et personnalisé</vt:lpstr>
      <vt:lpstr>Conclusions </vt:lpstr>
      <vt:lpstr>Merci pour votre attention !</vt:lpstr>
      <vt:lpstr>remerciements</vt:lpstr>
      <vt:lpstr>Webographie </vt:lpstr>
      <vt:lpstr>Remédiation d’anglais par gamification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Marcin Stawiarski</dc:creator>
  <cp:lastModifiedBy>Marcin Stawiarski</cp:lastModifiedBy>
  <cp:revision>91</cp:revision>
  <dcterms:created xsi:type="dcterms:W3CDTF">2022-06-30T07:10:50Z</dcterms:created>
  <dcterms:modified xsi:type="dcterms:W3CDTF">2022-07-07T06:01:18Z</dcterms:modified>
</cp:coreProperties>
</file>