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56" r:id="rId2"/>
    <p:sldId id="257" r:id="rId3"/>
    <p:sldId id="258" r:id="rId4"/>
    <p:sldId id="290" r:id="rId5"/>
    <p:sldId id="291" r:id="rId6"/>
    <p:sldId id="259" r:id="rId7"/>
    <p:sldId id="281" r:id="rId8"/>
    <p:sldId id="269" r:id="rId9"/>
    <p:sldId id="271" r:id="rId10"/>
    <p:sldId id="272" r:id="rId11"/>
    <p:sldId id="270" r:id="rId12"/>
    <p:sldId id="273" r:id="rId13"/>
    <p:sldId id="282" r:id="rId14"/>
    <p:sldId id="274" r:id="rId15"/>
    <p:sldId id="275" r:id="rId16"/>
    <p:sldId id="276" r:id="rId17"/>
    <p:sldId id="277" r:id="rId18"/>
    <p:sldId id="278" r:id="rId19"/>
    <p:sldId id="284" r:id="rId20"/>
    <p:sldId id="293" r:id="rId21"/>
    <p:sldId id="286" r:id="rId22"/>
    <p:sldId id="285" r:id="rId23"/>
    <p:sldId id="283" r:id="rId24"/>
    <p:sldId id="292" r:id="rId25"/>
    <p:sldId id="288" r:id="rId26"/>
    <p:sldId id="267" r:id="rId27"/>
    <p:sldId id="268" r:id="rId28"/>
    <p:sldId id="266" r:id="rId29"/>
    <p:sldId id="260" r:id="rId30"/>
    <p:sldId id="287" r:id="rId31"/>
    <p:sldId id="289" r:id="rId3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7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4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-1854"/>
    </p:cViewPr>
  </p:sorterViewPr>
  <p:notesViewPr>
    <p:cSldViewPr snapToGrid="0">
      <p:cViewPr varScale="1">
        <p:scale>
          <a:sx n="84" d="100"/>
          <a:sy n="84" d="100"/>
        </p:scale>
        <p:origin x="391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612FF-34FE-45C5-A2FE-08BA1C1AE426}" type="datetimeFigureOut">
              <a:rPr lang="fr-FR" smtClean="0"/>
              <a:t>07/07/2022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1E6DD-D623-45E7-94D4-312E3FFEED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415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4"/>
          <a:stretch/>
        </p:blipFill>
        <p:spPr>
          <a:xfrm>
            <a:off x="485776" y="1085850"/>
            <a:ext cx="11236321" cy="49720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 userDrawn="1">
            <p:ph type="ctrTitle"/>
          </p:nvPr>
        </p:nvSpPr>
        <p:spPr>
          <a:xfrm>
            <a:off x="1866899" y="1733550"/>
            <a:ext cx="8458200" cy="2667426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rgbClr val="00206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 userDrawn="1">
            <p:ph type="subTitle" idx="1"/>
          </p:nvPr>
        </p:nvSpPr>
        <p:spPr>
          <a:xfrm>
            <a:off x="1866898" y="4537501"/>
            <a:ext cx="8458201" cy="109124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00133A"/>
                </a:solidFill>
                <a:latin typeface="Raleway" panose="020B00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30" name="Image 2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41" y="548921"/>
            <a:ext cx="1259113" cy="111195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6" y="218304"/>
            <a:ext cx="1291259" cy="66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5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8B00-CCE8-4C4F-BC19-E7C681DEEC72}" type="datetimeFigureOut">
              <a:rPr lang="fr-FR" smtClean="0"/>
              <a:t>07/07/2022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0596-BF22-42BF-8CDC-B22E2A4529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517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4"/>
          <a:stretch/>
        </p:blipFill>
        <p:spPr>
          <a:xfrm>
            <a:off x="485776" y="1085850"/>
            <a:ext cx="11236321" cy="49720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800225"/>
            <a:ext cx="10515600" cy="2886075"/>
          </a:xfrm>
        </p:spPr>
        <p:txBody>
          <a:bodyPr anchor="b">
            <a:normAutofit/>
          </a:bodyPr>
          <a:lstStyle>
            <a:lvl1pPr>
              <a:defRPr sz="3200">
                <a:solidFill>
                  <a:srgbClr val="00133A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829175"/>
            <a:ext cx="10515600" cy="10985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00133A"/>
                </a:solidFill>
                <a:latin typeface="Raleway" panose="020B00030301010600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8B00-CCE8-4C4F-BC19-E7C681DEEC72}" type="datetimeFigureOut">
              <a:rPr lang="fr-FR" smtClean="0"/>
              <a:t>07/07/2022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0596-BF22-42BF-8CDC-B22E2A4529C4}" type="slidenum">
              <a:rPr lang="fr-FR" smtClean="0"/>
              <a:t>‹N°›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41" y="548921"/>
            <a:ext cx="1259113" cy="111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66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46746" y="2333625"/>
            <a:ext cx="4973054" cy="3843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2333625"/>
            <a:ext cx="5041231" cy="3843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8B00-CCE8-4C4F-BC19-E7C681DEEC72}" type="datetimeFigureOut">
              <a:rPr lang="fr-FR" smtClean="0"/>
              <a:t>07/07/2022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0596-BF22-42BF-8CDC-B22E2A4529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6341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46745" y="1136261"/>
            <a:ext cx="10166685" cy="69056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46746" y="1963348"/>
            <a:ext cx="4950829" cy="741751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46746" y="2813828"/>
            <a:ext cx="4950829" cy="340599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963348"/>
            <a:ext cx="5041231" cy="741751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813828"/>
            <a:ext cx="5041231" cy="340599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8B00-CCE8-4C4F-BC19-E7C681DEEC72}" type="datetimeFigureOut">
              <a:rPr lang="fr-FR" smtClean="0"/>
              <a:t>07/07/2022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0596-BF22-42BF-8CDC-B22E2A4529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52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8B00-CCE8-4C4F-BC19-E7C681DEEC72}" type="datetimeFigureOut">
              <a:rPr lang="fr-FR" smtClean="0"/>
              <a:t>07/07/2022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0596-BF22-42BF-8CDC-B22E2A4529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50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9788" y="1249129"/>
            <a:ext cx="3932237" cy="903521"/>
          </a:xfrm>
        </p:spPr>
        <p:txBody>
          <a:bodyPr anchor="ctr">
            <a:normAutofit/>
          </a:bodyPr>
          <a:lstStyle>
            <a:lvl1pPr>
              <a:defRPr sz="2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1600201"/>
            <a:ext cx="6172200" cy="4260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305050"/>
            <a:ext cx="3932237" cy="356393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8B00-CCE8-4C4F-BC19-E7C681DEEC72}" type="datetimeFigureOut">
              <a:rPr lang="fr-FR" smtClean="0"/>
              <a:t>07/07/2022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0596-BF22-42BF-8CDC-B22E2A4529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413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6" r="-1304" b="2633"/>
          <a:stretch/>
        </p:blipFill>
        <p:spPr>
          <a:xfrm>
            <a:off x="0" y="0"/>
            <a:ext cx="12356432" cy="6858001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>
            <a:off x="0" y="-1"/>
            <a:ext cx="12204032" cy="685800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zz</a:t>
            </a:r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 userDrawn="1">
            <p:ph type="title"/>
          </p:nvPr>
        </p:nvSpPr>
        <p:spPr>
          <a:xfrm>
            <a:off x="1046746" y="1130238"/>
            <a:ext cx="10166685" cy="1078213"/>
          </a:xfrm>
          <a:prstGeom prst="rect">
            <a:avLst/>
          </a:prstGeom>
          <a:effectLst>
            <a:softEdge rad="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 userDrawn="1">
            <p:ph type="body" idx="1"/>
          </p:nvPr>
        </p:nvSpPr>
        <p:spPr>
          <a:xfrm>
            <a:off x="1046746" y="2343389"/>
            <a:ext cx="10166685" cy="3876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 userDrawn="1">
            <p:ph type="dt" sz="half" idx="2"/>
          </p:nvPr>
        </p:nvSpPr>
        <p:spPr>
          <a:xfrm>
            <a:off x="1046746" y="63777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08B00-CCE8-4C4F-BC19-E7C681DEEC72}" type="datetimeFigureOut">
              <a:rPr lang="fr-FR" smtClean="0"/>
              <a:pPr/>
              <a:t>07/07/2022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 userDrawn="1"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 userDrawn="1">
            <p:ph type="sldNum" sz="quarter" idx="4"/>
          </p:nvPr>
        </p:nvSpPr>
        <p:spPr>
          <a:xfrm>
            <a:off x="8470231" y="63547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60596-BF22-42BF-8CDC-B22E2A4529C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02" y="267812"/>
            <a:ext cx="1916623" cy="710194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2920707" y="461849"/>
            <a:ext cx="0" cy="3221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979" y="330525"/>
            <a:ext cx="1141934" cy="58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6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u="none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00133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133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133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00133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rgbClr val="00133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5FAFEB-16BF-7E1A-4373-1F4A6901FE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Moodle multilingue</a:t>
            </a:r>
            <a:br>
              <a:rPr lang="fr-FR" dirty="0"/>
            </a:br>
            <a:r>
              <a:rPr lang="fr-FR" dirty="0"/>
              <a:t>pour des appels à projets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9DE95C-A7F1-FEB5-4444-032E91FE81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Gaëlle Pellon</a:t>
            </a:r>
          </a:p>
          <a:p>
            <a:r>
              <a:rPr lang="fr-FR" dirty="0"/>
              <a:t>Luiggi Sansonetti</a:t>
            </a:r>
          </a:p>
        </p:txBody>
      </p:sp>
    </p:spTree>
    <p:extLst>
      <p:ext uri="{BB962C8B-B14F-4D97-AF65-F5344CB8AC3E}">
        <p14:creationId xmlns:p14="http://schemas.microsoft.com/office/powerpoint/2010/main" val="98785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178CE9-054C-4C7F-8A76-192C49FC5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160CF5A-88E9-FA0B-8FFE-106EEF0B8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88" y="2208451"/>
            <a:ext cx="11049000" cy="429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72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178CE9-054C-4C7F-8A76-192C49FC5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6F1A7A2-856D-BAFA-91F4-F5C46C848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2225638"/>
            <a:ext cx="8329749" cy="426046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026D083-5FD3-AB90-9E43-2B0960443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9816" y="2225638"/>
            <a:ext cx="3739533" cy="426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37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178CE9-054C-4C7F-8A76-192C49FC5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5C2FCD8-193E-0012-E533-27834DF48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64" y="1866899"/>
            <a:ext cx="4097273" cy="46386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86E3833-7DEF-EB52-147D-038744CE7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612" y="2456775"/>
            <a:ext cx="5895975" cy="38004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2ACE4EF-CBCB-6E4C-0322-8100E8297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675" y="1562336"/>
            <a:ext cx="3281365" cy="154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33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178CE9-054C-4C7F-8A76-192C49FC5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Process utilisateur pour le dépôt du projet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857F68-48DD-39F8-716B-D80838E57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Page du cours multilingue avec description des étapes à suivre selon la langue choisie</a:t>
            </a:r>
          </a:p>
          <a:p>
            <a:r>
              <a:rPr lang="fr-FR" dirty="0"/>
              <a:t>Accès au formulaire en anglais ou au formulaire PDF pour les autres langues</a:t>
            </a:r>
          </a:p>
          <a:p>
            <a:r>
              <a:rPr lang="fr-FR" dirty="0"/>
              <a:t>Bouton pour générer un PDF puis pour le déposer</a:t>
            </a:r>
          </a:p>
          <a:p>
            <a:r>
              <a:rPr lang="fr-FR" dirty="0"/>
              <a:t>Affichage de la progression et du temps restant</a:t>
            </a:r>
          </a:p>
          <a:p>
            <a:r>
              <a:rPr lang="fr-FR" dirty="0"/>
              <a:t>Personnalisation des messages de dépôt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7730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178CE9-054C-4C7F-8A76-192C49FC5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C37D3FB-B90A-C305-298D-C0D41A958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745" y="1857374"/>
            <a:ext cx="3974100" cy="4932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A07246C-B929-E81E-E998-CB0CCBAA5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157" y="1857374"/>
            <a:ext cx="4119296" cy="49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95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178CE9-054C-4C7F-8A76-192C49FC5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8BD6EC6-2AA6-FAFA-31EF-E45616A65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92" y="1743075"/>
            <a:ext cx="4351765" cy="4932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1F8B967-5109-14C1-28DF-EA46C08A0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208" y="1743075"/>
            <a:ext cx="4464000" cy="49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178CE9-054C-4C7F-8A76-192C49FC5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B764386-1C12-3DBF-96B1-9D85D1D33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62" y="2160151"/>
            <a:ext cx="2657475" cy="17621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3AF6E79-B027-CE54-1093-95D052981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472" y="2160151"/>
            <a:ext cx="2856273" cy="339224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AB703B8-4B0A-6C27-4173-911721D55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480" y="2160151"/>
            <a:ext cx="5413611" cy="362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77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178CE9-054C-4C7F-8A76-192C49FC5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4C1DDC6-A826-FE52-EBA0-931909AD6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2109690"/>
            <a:ext cx="5524500" cy="421014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379D752-6BC2-1B6A-52A7-BEA09B6CE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09690"/>
            <a:ext cx="5795617" cy="282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87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178CE9-054C-4C7F-8A76-192C49FC5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Gestion des éléments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857F68-48DD-39F8-716B-D80838E57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Menus et messages spécifiques pour les modérateurs et gestionnaires</a:t>
            </a:r>
          </a:p>
          <a:p>
            <a:r>
              <a:rPr lang="fr-FR" dirty="0"/>
              <a:t>Forums avec modérateur de la langue dédiée</a:t>
            </a:r>
          </a:p>
          <a:p>
            <a:r>
              <a:rPr lang="fr-FR" dirty="0"/>
              <a:t>Cohortes automatiques selon le projet choisi</a:t>
            </a:r>
          </a:p>
          <a:p>
            <a:r>
              <a:rPr lang="fr-FR" dirty="0"/>
              <a:t>Cohortes automatique selon la langue de saisie choisie</a:t>
            </a:r>
          </a:p>
          <a:p>
            <a:r>
              <a:rPr lang="fr-FR" dirty="0"/>
              <a:t>Reporting pour le suivi</a:t>
            </a:r>
          </a:p>
        </p:txBody>
      </p:sp>
    </p:spTree>
    <p:extLst>
      <p:ext uri="{BB962C8B-B14F-4D97-AF65-F5344CB8AC3E}">
        <p14:creationId xmlns:p14="http://schemas.microsoft.com/office/powerpoint/2010/main" val="5818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178CE9-054C-4C7F-8A76-192C49FC5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9984038-6F86-FF40-DC4C-0611E1359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5" y="3037126"/>
            <a:ext cx="7444996" cy="264177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56A3E01-2C55-2CCE-ACD7-433F60C38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29" y="2381249"/>
            <a:ext cx="4201416" cy="384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20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E6D902-3141-B80C-826F-0E7A56701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29167B-4641-AF28-7CBF-23D7B5D55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Contexte du projet</a:t>
            </a:r>
          </a:p>
          <a:p>
            <a:r>
              <a:rPr lang="fr-FR" dirty="0"/>
              <a:t>Présentation de la plateforme et process utilisateurs</a:t>
            </a:r>
          </a:p>
          <a:p>
            <a:r>
              <a:rPr lang="fr-FR" dirty="0"/>
              <a:t>Modifications apportées</a:t>
            </a:r>
          </a:p>
        </p:txBody>
      </p:sp>
    </p:spTree>
    <p:extLst>
      <p:ext uri="{BB962C8B-B14F-4D97-AF65-F5344CB8AC3E}">
        <p14:creationId xmlns:p14="http://schemas.microsoft.com/office/powerpoint/2010/main" val="3449401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AB6D35-D91F-9CBB-8370-4AFD9E10A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Exemples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B0E9BBA-672C-FCA0-B992-D6575F1CCE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0181" y="2586037"/>
            <a:ext cx="6819900" cy="3390900"/>
          </a:xfrm>
        </p:spPr>
      </p:pic>
    </p:spTree>
    <p:extLst>
      <p:ext uri="{BB962C8B-B14F-4D97-AF65-F5344CB8AC3E}">
        <p14:creationId xmlns:p14="http://schemas.microsoft.com/office/powerpoint/2010/main" val="2747282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CCCE34-B84B-56BD-D0B5-20FFFCF32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0A60A99-DDDB-265D-24B0-B62A55C15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033587"/>
            <a:ext cx="1066800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02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CCCE34-B84B-56BD-D0B5-20FFFCF32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4DA42A5-E001-C88F-7300-BC66F666C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33" y="1857375"/>
            <a:ext cx="3916228" cy="40957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B70C848-B385-70B4-865D-D79E240C9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778" y="1857375"/>
            <a:ext cx="7696365" cy="2988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E80565D-BC67-BE35-9EEC-B11EDBBD2E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2697"/>
          <a:stretch/>
        </p:blipFill>
        <p:spPr>
          <a:xfrm>
            <a:off x="4271778" y="4148137"/>
            <a:ext cx="7696365" cy="230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85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178CE9-054C-4C7F-8A76-192C49FC5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manques pour aller plus loin et pourquoi certains choix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857F68-48DD-39F8-716B-D80838E57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Contenu des champs et modèles de base de données NON multilingue</a:t>
            </a:r>
          </a:p>
          <a:p>
            <a:pPr lvl="1"/>
            <a:r>
              <a:rPr lang="fr-FR" dirty="0"/>
              <a:t>Prévoir 3 activités avec restriction par langue</a:t>
            </a:r>
          </a:p>
          <a:p>
            <a:r>
              <a:rPr lang="fr-FR" dirty="0"/>
              <a:t>Choix des PDF pour NL et FR car plateforme déjà ouverte</a:t>
            </a:r>
          </a:p>
          <a:p>
            <a:r>
              <a:rPr lang="fr-FR" dirty="0"/>
              <a:t>Évaluation des projets avec une grille et/ou annotation PDF</a:t>
            </a:r>
          </a:p>
        </p:txBody>
      </p:sp>
    </p:spTree>
    <p:extLst>
      <p:ext uri="{BB962C8B-B14F-4D97-AF65-F5344CB8AC3E}">
        <p14:creationId xmlns:p14="http://schemas.microsoft.com/office/powerpoint/2010/main" val="3804456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FB53B1-8E7F-62BC-6531-4DD417693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manques pour aller plus loin et pourquoi certains choix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C8BB7C0-3454-EECE-55BE-1B7D6BBCA0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107" y="2410527"/>
            <a:ext cx="6776668" cy="3876675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F329251-9FDC-C621-7EF6-C753FFC7F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247" y="2000951"/>
            <a:ext cx="552662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62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178CE9-054C-4C7F-8A76-192C49FC5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Éléments natifs utilisés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857F68-48DD-39F8-716B-D80838E57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Base de données</a:t>
            </a:r>
          </a:p>
          <a:p>
            <a:r>
              <a:rPr lang="fr-FR" dirty="0"/>
              <a:t>Devoir</a:t>
            </a:r>
          </a:p>
          <a:p>
            <a:r>
              <a:rPr lang="fr-FR" dirty="0"/>
              <a:t>(Grille d’évaluation)</a:t>
            </a:r>
          </a:p>
          <a:p>
            <a:r>
              <a:rPr lang="fr-FR" dirty="0"/>
              <a:t>Étiquettes</a:t>
            </a:r>
          </a:p>
          <a:p>
            <a:r>
              <a:rPr lang="fr-FR" dirty="0"/>
              <a:t>Restrictions d’accès</a:t>
            </a:r>
          </a:p>
          <a:p>
            <a:r>
              <a:rPr lang="fr-FR" dirty="0"/>
              <a:t>Achèvements d’activités</a:t>
            </a:r>
          </a:p>
          <a:p>
            <a:r>
              <a:rPr lang="fr-FR" dirty="0"/>
              <a:t>Activités furtives</a:t>
            </a:r>
          </a:p>
          <a:p>
            <a:endParaRPr lang="fr-FR" dirty="0"/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6198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178CE9-054C-4C7F-8A76-192C49FC5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Plugins utilisés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857F68-48DD-39F8-716B-D80838E57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Plugins tiers utilisés (entre autres) pour ces besoins spécifiques</a:t>
            </a:r>
          </a:p>
          <a:p>
            <a:pPr lvl="1"/>
            <a:r>
              <a:rPr lang="fr-FR" dirty="0" err="1"/>
              <a:t>block_completion_progress</a:t>
            </a:r>
            <a:endParaRPr lang="fr-FR" dirty="0"/>
          </a:p>
          <a:p>
            <a:pPr lvl="1"/>
            <a:r>
              <a:rPr lang="fr-FR" dirty="0" err="1"/>
              <a:t>enrol_autoenrol</a:t>
            </a:r>
            <a:endParaRPr lang="fr-FR" dirty="0"/>
          </a:p>
          <a:p>
            <a:pPr lvl="1"/>
            <a:r>
              <a:rPr lang="fr-FR" dirty="0" err="1"/>
              <a:t>filter_filtercodes</a:t>
            </a:r>
            <a:endParaRPr lang="fr-FR" dirty="0"/>
          </a:p>
          <a:p>
            <a:pPr lvl="1"/>
            <a:r>
              <a:rPr lang="fr-FR" dirty="0" err="1"/>
              <a:t>filter_generico</a:t>
            </a:r>
            <a:endParaRPr lang="fr-FR" dirty="0"/>
          </a:p>
          <a:p>
            <a:pPr lvl="1"/>
            <a:r>
              <a:rPr lang="fr-FR" dirty="0"/>
              <a:t>filter_multilang2</a:t>
            </a:r>
          </a:p>
          <a:p>
            <a:pPr lvl="1"/>
            <a:r>
              <a:rPr lang="fr-FR" dirty="0" err="1"/>
              <a:t>local_autogroup</a:t>
            </a:r>
            <a:endParaRPr lang="fr-FR" dirty="0"/>
          </a:p>
          <a:p>
            <a:pPr lvl="1"/>
            <a:r>
              <a:rPr lang="fr-FR" dirty="0" err="1"/>
              <a:t>local_boostnavigation</a:t>
            </a:r>
            <a:endParaRPr lang="fr-FR" dirty="0"/>
          </a:p>
          <a:p>
            <a:pPr lvl="1"/>
            <a:r>
              <a:rPr lang="fr-FR" dirty="0" err="1"/>
              <a:t>local_profilecohort</a:t>
            </a:r>
            <a:endParaRPr lang="fr-FR" dirty="0"/>
          </a:p>
          <a:p>
            <a:pPr lvl="1"/>
            <a:r>
              <a:rPr lang="fr-FR" dirty="0" err="1"/>
              <a:t>theme_boost_campus</a:t>
            </a:r>
            <a:endParaRPr lang="fr-FR" dirty="0"/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7516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178CE9-054C-4C7F-8A76-192C49FC5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Modifications apportées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857F68-48DD-39F8-716B-D80838E57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746" y="2208451"/>
            <a:ext cx="10166685" cy="4494274"/>
          </a:xfrm>
        </p:spPr>
        <p:txBody>
          <a:bodyPr>
            <a:normAutofit/>
          </a:bodyPr>
          <a:lstStyle/>
          <a:p>
            <a:r>
              <a:rPr lang="fr-FR" dirty="0"/>
              <a:t>CSS (entre autres éléments de charte classique)</a:t>
            </a:r>
          </a:p>
          <a:p>
            <a:pPr lvl="1"/>
            <a:r>
              <a:rPr lang="fr-FR" dirty="0"/>
              <a:t>Suppression des boutons modifier/supprimer dans le devoir</a:t>
            </a:r>
          </a:p>
          <a:p>
            <a:pPr lvl="1"/>
            <a:r>
              <a:rPr lang="fr-FR" dirty="0"/>
              <a:t>Suppression titre section 0 pour backup</a:t>
            </a:r>
          </a:p>
          <a:p>
            <a:pPr lvl="1"/>
            <a:r>
              <a:rPr lang="fr-FR" dirty="0"/>
              <a:t>Suppression message doublon confirmation de compte</a:t>
            </a:r>
          </a:p>
          <a:p>
            <a:pPr lvl="1"/>
            <a:r>
              <a:rPr lang="fr-FR" dirty="0"/>
              <a:t>Couleur police pour champs obligatoire du formulaire</a:t>
            </a:r>
          </a:p>
          <a:p>
            <a:pPr lvl="1"/>
            <a:r>
              <a:rPr lang="fr-FR" dirty="0"/>
              <a:t>Suppression de la catégorie "noms supplémentaires" et "Optionnel" du profil</a:t>
            </a:r>
          </a:p>
          <a:p>
            <a:pPr lvl="1"/>
            <a:r>
              <a:rPr lang="fr-FR" dirty="0"/>
              <a:t>Masquer les infos de restriction</a:t>
            </a:r>
          </a:p>
          <a:p>
            <a:pPr lvl="1"/>
            <a:r>
              <a:rPr lang="fr-FR" dirty="0"/>
              <a:t>Suppression d'éléments du sélecteur de fichier</a:t>
            </a:r>
          </a:p>
          <a:p>
            <a:pPr lvl="1"/>
            <a:r>
              <a:rPr lang="fr-FR" dirty="0"/>
              <a:t>Suppression des éléments inutiles dans la base de données</a:t>
            </a:r>
          </a:p>
          <a:p>
            <a:pPr lvl="1"/>
            <a:r>
              <a:rPr lang="fr-FR" dirty="0"/>
              <a:t>Supprimer liens depuis menu</a:t>
            </a:r>
          </a:p>
          <a:p>
            <a:pPr lvl="1"/>
            <a:r>
              <a:rPr lang="fr-FR" dirty="0"/>
              <a:t>Agrandir les images de tableau de bord</a:t>
            </a:r>
          </a:p>
          <a:p>
            <a:pPr lvl="1"/>
            <a:r>
              <a:rPr lang="fr-FR" dirty="0"/>
              <a:t>Suppression du cadre du statut de l'évaluation</a:t>
            </a:r>
          </a:p>
          <a:p>
            <a:pPr lvl="2"/>
            <a:r>
              <a:rPr lang="fr-FR" dirty="0"/>
              <a:t>Merci à Olivier Valentin pour quelques retouches très utiles</a:t>
            </a:r>
          </a:p>
        </p:txBody>
      </p:sp>
    </p:spTree>
    <p:extLst>
      <p:ext uri="{BB962C8B-B14F-4D97-AF65-F5344CB8AC3E}">
        <p14:creationId xmlns:p14="http://schemas.microsoft.com/office/powerpoint/2010/main" val="406028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178CE9-054C-4C7F-8A76-192C49FC5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857F68-48DD-39F8-716B-D80838E57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Combinaison de filtres langue et </a:t>
            </a:r>
            <a:r>
              <a:rPr lang="fr-FR" dirty="0" err="1"/>
              <a:t>filtercodes</a:t>
            </a:r>
            <a:r>
              <a:rPr lang="fr-FR" dirty="0"/>
              <a:t> suivant l’état de connexion et/ou rôle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BAE31BD-C6AD-574D-6D98-99D7A51E8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50" y="2674234"/>
            <a:ext cx="5580000" cy="418376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297DB69-41D5-FCC2-D9F3-0BD89B9CB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702" y="3360736"/>
            <a:ext cx="5580000" cy="299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53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178CE9-054C-4C7F-8A76-192C49FC5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Modifications apportées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857F68-48DD-39F8-716B-D80838E57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Fichiers modifiés</a:t>
            </a:r>
          </a:p>
          <a:p>
            <a:pPr lvl="1"/>
            <a:r>
              <a:rPr lang="fr-FR" dirty="0"/>
              <a:t>Page </a:t>
            </a:r>
            <a:r>
              <a:rPr lang="en-US" dirty="0"/>
              <a:t>/lib/templates/</a:t>
            </a:r>
            <a:r>
              <a:rPr lang="en-US" dirty="0" err="1"/>
              <a:t>signup_form_layout.mustache</a:t>
            </a:r>
            <a:endParaRPr lang="en-US" dirty="0"/>
          </a:p>
          <a:p>
            <a:pPr lvl="2"/>
            <a:r>
              <a:rPr lang="en-US" dirty="0" err="1"/>
              <a:t>Ajout</a:t>
            </a:r>
            <a:r>
              <a:rPr lang="en-US" dirty="0"/>
              <a:t> de &lt;p&gt;{{#str}}warningneb{{/str}}&lt;/p&gt;</a:t>
            </a:r>
          </a:p>
          <a:p>
            <a:pPr lvl="2"/>
            <a:r>
              <a:rPr lang="en-US" dirty="0" err="1"/>
              <a:t>Personnalisation</a:t>
            </a:r>
            <a:r>
              <a:rPr lang="en-US" dirty="0"/>
              <a:t> de </a:t>
            </a:r>
            <a:r>
              <a:rPr lang="en-US" dirty="0" err="1"/>
              <a:t>chaque</a:t>
            </a:r>
            <a:r>
              <a:rPr lang="en-US" dirty="0"/>
              <a:t> langue pour la </a:t>
            </a:r>
            <a:r>
              <a:rPr lang="en-US" dirty="0" err="1"/>
              <a:t>chaîne</a:t>
            </a:r>
            <a:r>
              <a:rPr lang="en-US" dirty="0"/>
              <a:t> “</a:t>
            </a:r>
            <a:r>
              <a:rPr lang="en-US" dirty="0" err="1"/>
              <a:t>warnigneb</a:t>
            </a:r>
            <a:r>
              <a:rPr lang="en-US" dirty="0"/>
              <a:t>”</a:t>
            </a:r>
          </a:p>
          <a:p>
            <a:pPr lvl="2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F3FC917-AF80-C9BF-4F95-E91ED97B1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454" y="3568462"/>
            <a:ext cx="9067800" cy="191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27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178CE9-054C-4C7F-8A76-192C49FC5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Contexte du projet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501729B-C91F-A8EE-3248-618199F78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11" y="2117558"/>
            <a:ext cx="6749399" cy="451906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34F0F62-9A7A-2DE8-8940-EDBCBC1FA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707" y="2117558"/>
            <a:ext cx="3865140" cy="451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31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178CE9-054C-4C7F-8A76-192C49FC5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Liste des chaînes à personnaliser éventuellement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857F68-48DD-39F8-716B-D80838E57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747" y="2343389"/>
            <a:ext cx="4192004" cy="3876435"/>
          </a:xfrm>
        </p:spPr>
        <p:txBody>
          <a:bodyPr/>
          <a:lstStyle/>
          <a:p>
            <a:r>
              <a:rPr lang="fr-FR" dirty="0" err="1"/>
              <a:t>Core</a:t>
            </a:r>
            <a:endParaRPr lang="fr-FR" dirty="0"/>
          </a:p>
          <a:p>
            <a:pPr lvl="1"/>
            <a:r>
              <a:rPr lang="fr-FR" dirty="0" err="1"/>
              <a:t>emailconfirmation</a:t>
            </a:r>
            <a:endParaRPr lang="fr-FR" dirty="0"/>
          </a:p>
          <a:p>
            <a:pPr lvl="1"/>
            <a:r>
              <a:rPr lang="fr-FR" dirty="0" err="1"/>
              <a:t>emailconfirmsent</a:t>
            </a:r>
            <a:endParaRPr lang="fr-FR" dirty="0"/>
          </a:p>
          <a:p>
            <a:pPr lvl="1"/>
            <a:r>
              <a:rPr lang="fr-FR" dirty="0" err="1"/>
              <a:t>emailpasswordconfirmmaybesent</a:t>
            </a:r>
            <a:endParaRPr lang="fr-FR" dirty="0"/>
          </a:p>
          <a:p>
            <a:pPr lvl="1"/>
            <a:r>
              <a:rPr lang="fr-FR" dirty="0" err="1"/>
              <a:t>emailpasswordconfirmnotsent</a:t>
            </a:r>
            <a:endParaRPr lang="fr-FR" dirty="0"/>
          </a:p>
          <a:p>
            <a:pPr lvl="1"/>
            <a:r>
              <a:rPr lang="fr-FR" dirty="0" err="1"/>
              <a:t>emailpasswordconfirmsent</a:t>
            </a:r>
            <a:endParaRPr lang="fr-FR" dirty="0"/>
          </a:p>
          <a:p>
            <a:pPr lvl="1"/>
            <a:r>
              <a:rPr lang="fr-FR" dirty="0" err="1"/>
              <a:t>emailresetconfirmsent</a:t>
            </a:r>
            <a:endParaRPr lang="fr-FR" dirty="0"/>
          </a:p>
          <a:p>
            <a:pPr lvl="1"/>
            <a:r>
              <a:rPr lang="fr-FR" dirty="0" err="1"/>
              <a:t>warningneb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E57ADB06-F4E1-776E-0007-AB2161452197}"/>
              </a:ext>
            </a:extLst>
          </p:cNvPr>
          <p:cNvSpPr txBox="1">
            <a:spLocks/>
          </p:cNvSpPr>
          <p:nvPr/>
        </p:nvSpPr>
        <p:spPr>
          <a:xfrm>
            <a:off x="6130088" y="2343389"/>
            <a:ext cx="4192004" cy="3876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/>
              <a:t>Core_message</a:t>
            </a:r>
            <a:endParaRPr lang="fr-FR" dirty="0"/>
          </a:p>
          <a:p>
            <a:pPr lvl="1"/>
            <a:r>
              <a:rPr lang="fr-FR" dirty="0"/>
              <a:t>noreply</a:t>
            </a:r>
          </a:p>
          <a:p>
            <a:pPr lvl="1"/>
            <a:endParaRPr lang="fr-FR" dirty="0"/>
          </a:p>
          <a:p>
            <a:pPr marL="457200" lvl="1" indent="0">
              <a:buNone/>
            </a:pPr>
            <a:r>
              <a:rPr lang="fr-FR" dirty="0"/>
              <a:t>	</a:t>
            </a:r>
          </a:p>
          <a:p>
            <a:r>
              <a:rPr lang="fr-FR" dirty="0" err="1"/>
              <a:t>Mod_assign</a:t>
            </a:r>
            <a:endParaRPr lang="fr-FR" dirty="0"/>
          </a:p>
          <a:p>
            <a:pPr lvl="1"/>
            <a:r>
              <a:rPr lang="fr-FR" dirty="0" err="1"/>
              <a:t>submissionreceipthtml</a:t>
            </a:r>
            <a:endParaRPr lang="fr-FR" dirty="0"/>
          </a:p>
          <a:p>
            <a:pPr lvl="1"/>
            <a:r>
              <a:rPr lang="fr-FR" dirty="0" err="1"/>
              <a:t>submissionreceiptotherhtml</a:t>
            </a:r>
            <a:endParaRPr lang="fr-FR" dirty="0"/>
          </a:p>
          <a:p>
            <a:pPr lvl="1"/>
            <a:r>
              <a:rPr lang="fr-FR" dirty="0" err="1"/>
              <a:t>submissionreceiptothersmall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37928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5FAFEB-16BF-7E1A-4373-1F4A6901FE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Moodle multilingue</a:t>
            </a:r>
            <a:br>
              <a:rPr lang="fr-FR" dirty="0"/>
            </a:br>
            <a:r>
              <a:rPr lang="fr-FR" dirty="0"/>
              <a:t>pour des appels à projets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9DE95C-A7F1-FEB5-4444-032E91FE81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Gaëlle Pellon</a:t>
            </a:r>
          </a:p>
          <a:p>
            <a:r>
              <a:rPr lang="fr-FR" dirty="0"/>
              <a:t>Luiggi Sansonetti</a:t>
            </a:r>
          </a:p>
        </p:txBody>
      </p:sp>
    </p:spTree>
    <p:extLst>
      <p:ext uri="{BB962C8B-B14F-4D97-AF65-F5344CB8AC3E}">
        <p14:creationId xmlns:p14="http://schemas.microsoft.com/office/powerpoint/2010/main" val="3486843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178CE9-054C-4C7F-8A76-192C49FC5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Contexte du projet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2AD6895-598D-6681-4640-1E5229263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126" y="1970959"/>
            <a:ext cx="7098581" cy="473007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64D27C3-52BE-7A83-BB68-E24F632D1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198" y="2458528"/>
            <a:ext cx="3735936" cy="347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3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178CE9-054C-4C7F-8A76-192C49FC5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Contexte du projet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857F68-48DD-39F8-716B-D80838E57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Objectifs :</a:t>
            </a:r>
          </a:p>
          <a:p>
            <a:pPr lvl="1"/>
            <a:r>
              <a:rPr lang="fr-FR" dirty="0"/>
              <a:t>Plateforme trilingue pour recueillir les propositions de projets d’événement</a:t>
            </a:r>
          </a:p>
        </p:txBody>
      </p:sp>
    </p:spTree>
    <p:extLst>
      <p:ext uri="{BB962C8B-B14F-4D97-AF65-F5344CB8AC3E}">
        <p14:creationId xmlns:p14="http://schemas.microsoft.com/office/powerpoint/2010/main" val="3349515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178CE9-054C-4C7F-8A76-192C49FC5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de la plateforme et process utilisateurs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A543747-BA55-2F13-30F3-2281F0719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93" y="2208451"/>
            <a:ext cx="11281214" cy="424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42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178CE9-054C-4C7F-8A76-192C49FC5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Process utilisateur pour la création et l’accès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857F68-48DD-39F8-716B-D80838E57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Page d’accueil multilingue avec choix de la langue et message spécifique avant connexion</a:t>
            </a:r>
          </a:p>
          <a:p>
            <a:r>
              <a:rPr lang="fr-FR" dirty="0"/>
              <a:t>Page de connexion avec message personnalisé pour la création du compte suivant la langue interface choisie</a:t>
            </a:r>
          </a:p>
          <a:p>
            <a:r>
              <a:rPr lang="fr-FR" dirty="0"/>
              <a:t>Mentions légales à valider selon la langue choisie dans l’interface</a:t>
            </a:r>
          </a:p>
          <a:p>
            <a:r>
              <a:rPr lang="fr-FR" dirty="0"/>
              <a:t>Page de création avec choix de la langue de saisie, choix du/des projets et affichage complet des champs de profil</a:t>
            </a:r>
          </a:p>
          <a:p>
            <a:r>
              <a:rPr lang="fr-FR" dirty="0"/>
              <a:t>Personnalisation des courriels en fonction de la langue choisie dans l’interface</a:t>
            </a:r>
          </a:p>
          <a:p>
            <a:r>
              <a:rPr lang="fr-FR" dirty="0"/>
              <a:t>Choix des projets depuis le formulaire de création de compte et/ou depuis l’accueil avec auto-inscription dans le cours</a:t>
            </a:r>
          </a:p>
        </p:txBody>
      </p:sp>
    </p:spTree>
    <p:extLst>
      <p:ext uri="{BB962C8B-B14F-4D97-AF65-F5344CB8AC3E}">
        <p14:creationId xmlns:p14="http://schemas.microsoft.com/office/powerpoint/2010/main" val="3068608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178CE9-054C-4C7F-8A76-192C49FC5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C916DDE-C518-9351-4CD5-AE141F840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059928"/>
            <a:ext cx="11620500" cy="436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40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178CE9-054C-4C7F-8A76-192C49FC5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9614B46-23F8-A2BC-E0CD-59EC73201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2386913"/>
            <a:ext cx="6315075" cy="396626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3A780D0-07CB-068C-C92D-32694CCDDA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190"/>
          <a:stretch/>
        </p:blipFill>
        <p:spPr>
          <a:xfrm>
            <a:off x="6819900" y="2453588"/>
            <a:ext cx="5076825" cy="376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022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M22">
      <a:majorFont>
        <a:latin typeface="Raleway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87E5CE84-3A50-4C6B-99A3-1DF1346B8130}" vid="{2709B135-6D32-4E2F-B8E8-36BAA5AC830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MM22_Modèle_PPT</Template>
  <TotalTime>460</TotalTime>
  <Words>572</Words>
  <Application>Microsoft Office PowerPoint</Application>
  <PresentationFormat>Grand écran</PresentationFormat>
  <Paragraphs>112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7" baseType="lpstr">
      <vt:lpstr>Arial</vt:lpstr>
      <vt:lpstr>Calibri</vt:lpstr>
      <vt:lpstr>Open Sans</vt:lpstr>
      <vt:lpstr>Raleway</vt:lpstr>
      <vt:lpstr>Raleway Bold</vt:lpstr>
      <vt:lpstr>Thème Office</vt:lpstr>
      <vt:lpstr>Moodle multilingue pour des appels à projets</vt:lpstr>
      <vt:lpstr>Sommaire</vt:lpstr>
      <vt:lpstr>Contexte du projet</vt:lpstr>
      <vt:lpstr>Contexte du projet</vt:lpstr>
      <vt:lpstr>Contexte du projet</vt:lpstr>
      <vt:lpstr>Présentation de la plateforme et process utilisateurs</vt:lpstr>
      <vt:lpstr>Process utilisateur pour la création et l’accès</vt:lpstr>
      <vt:lpstr>Exemples</vt:lpstr>
      <vt:lpstr>Exemples</vt:lpstr>
      <vt:lpstr>Exemples</vt:lpstr>
      <vt:lpstr>Exemples</vt:lpstr>
      <vt:lpstr>Exemples</vt:lpstr>
      <vt:lpstr>Process utilisateur pour le dépôt du projet</vt:lpstr>
      <vt:lpstr>Exemples</vt:lpstr>
      <vt:lpstr>Exemples</vt:lpstr>
      <vt:lpstr>Exemples</vt:lpstr>
      <vt:lpstr>Exemples</vt:lpstr>
      <vt:lpstr>Gestion des éléments</vt:lpstr>
      <vt:lpstr>Exemples</vt:lpstr>
      <vt:lpstr>Exemples</vt:lpstr>
      <vt:lpstr>Exemple</vt:lpstr>
      <vt:lpstr>Exemple</vt:lpstr>
      <vt:lpstr>Les manques pour aller plus loin et pourquoi certains choix</vt:lpstr>
      <vt:lpstr>Les manques pour aller plus loin et pourquoi certains choix</vt:lpstr>
      <vt:lpstr>Éléments natifs utilisés</vt:lpstr>
      <vt:lpstr>Plugins utilisés</vt:lpstr>
      <vt:lpstr>Modifications apportées</vt:lpstr>
      <vt:lpstr>Exemples</vt:lpstr>
      <vt:lpstr>Modifications apportées</vt:lpstr>
      <vt:lpstr>Liste des chaînes à personnaliser éventuellement</vt:lpstr>
      <vt:lpstr>Moodle multilingue pour des appels à projets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Moodle pour tous Tous pour Moodle</dc:title>
  <dc:creator>Luiggi Sansonetti</dc:creator>
  <cp:lastModifiedBy>Luiggi Sansonetti</cp:lastModifiedBy>
  <cp:revision>31</cp:revision>
  <dcterms:created xsi:type="dcterms:W3CDTF">2022-06-23T06:27:42Z</dcterms:created>
  <dcterms:modified xsi:type="dcterms:W3CDTF">2022-07-06T22:51:16Z</dcterms:modified>
</cp:coreProperties>
</file>