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7" r:id="rId4"/>
    <p:sldId id="259" r:id="rId5"/>
    <p:sldId id="260" r:id="rId6"/>
    <p:sldId id="288" r:id="rId7"/>
    <p:sldId id="289" r:id="rId8"/>
    <p:sldId id="291" r:id="rId9"/>
    <p:sldId id="281" r:id="rId10"/>
    <p:sldId id="267" r:id="rId11"/>
    <p:sldId id="263" r:id="rId12"/>
    <p:sldId id="264" r:id="rId13"/>
    <p:sldId id="268" r:id="rId14"/>
    <p:sldId id="272" r:id="rId15"/>
    <p:sldId id="292" r:id="rId16"/>
    <p:sldId id="283" r:id="rId17"/>
    <p:sldId id="290" r:id="rId18"/>
    <p:sldId id="293" r:id="rId19"/>
    <p:sldId id="265" r:id="rId20"/>
    <p:sldId id="294" r:id="rId21"/>
    <p:sldId id="286" r:id="rId22"/>
    <p:sldId id="295" r:id="rId23"/>
    <p:sldId id="279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E314"/>
    <a:srgbClr val="FF0066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74286" autoAdjust="0"/>
  </p:normalViewPr>
  <p:slideViewPr>
    <p:cSldViewPr snapToGrid="0">
      <p:cViewPr varScale="1">
        <p:scale>
          <a:sx n="69" d="100"/>
          <a:sy n="69" d="100"/>
        </p:scale>
        <p:origin x="172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12FF-34FE-45C5-A2FE-08BA1C1AE426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6DD-D623-45E7-94D4-312E3FFEE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1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720AD-7DD4-4855-BBDD-38E2F7D67893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E24C-7647-4A5E-86BD-1F8DD8872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2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5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06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58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28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2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257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89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761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211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153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702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01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724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5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2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99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49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1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9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9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2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4E24C-7647-4A5E-86BD-1F8DD887222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33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866899" y="1733550"/>
            <a:ext cx="8458200" cy="266742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866898" y="4537501"/>
            <a:ext cx="8458201" cy="109124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18304"/>
            <a:ext cx="1291259" cy="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00225"/>
            <a:ext cx="10515600" cy="288607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133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829175"/>
            <a:ext cx="10515600" cy="10985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4973054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041231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6745" y="1136261"/>
            <a:ext cx="10166685" cy="690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746" y="1963348"/>
            <a:ext cx="4950829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746" y="2813828"/>
            <a:ext cx="4950829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63348"/>
            <a:ext cx="5041231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13828"/>
            <a:ext cx="5041231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249129"/>
            <a:ext cx="3932237" cy="903521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600201"/>
            <a:ext cx="6172200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05050"/>
            <a:ext cx="3932237" cy="35639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r="-1304" b="2633"/>
          <a:stretch/>
        </p:blipFill>
        <p:spPr>
          <a:xfrm>
            <a:off x="0" y="0"/>
            <a:ext cx="12356432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204032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046746" y="1130238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046746" y="2343389"/>
            <a:ext cx="10166685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1046746" y="63777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00-CCE8-4C4F-BC19-E7C681DEEC72}" type="datetimeFigureOut">
              <a:rPr lang="fr-FR" smtClean="0"/>
              <a:pPr/>
              <a:t>05/07/2022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470231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0596-BF22-42BF-8CDC-B22E2A4529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2" y="267812"/>
            <a:ext cx="1916623" cy="710194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920707" y="461849"/>
            <a:ext cx="0" cy="32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9" y="330525"/>
            <a:ext cx="1141934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13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13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13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13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0013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Archiver n’est pas stocker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Présentation de la démarche empirique de l’université Lyon 3</a:t>
            </a:r>
          </a:p>
        </p:txBody>
      </p:sp>
    </p:spTree>
    <p:extLst>
      <p:ext uri="{BB962C8B-B14F-4D97-AF65-F5344CB8AC3E}">
        <p14:creationId xmlns:p14="http://schemas.microsoft.com/office/powerpoint/2010/main" val="226005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B86F5-37E8-4243-AAA9-0FE0F323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cadre juridique des archives (secteur public)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0D23F-04D2-4B65-A3BF-FDFED9D8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 Circulaire du 2 novembre 2001 → Prescription de l’instauration de services d’archives intermédiaires pour les établissements publics de l’Etat, parmi lesquels les universités.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Instruction du 22 février 2005 → Instruction de tri et de conservation pour les archives des services et établissements de l’éducation nationales, qui sert de texte de référence pour le cycle de vie des archives universitaires.</a:t>
            </a:r>
          </a:p>
        </p:txBody>
      </p:sp>
    </p:spTree>
    <p:extLst>
      <p:ext uri="{BB962C8B-B14F-4D97-AF65-F5344CB8AC3E}">
        <p14:creationId xmlns:p14="http://schemas.microsoft.com/office/powerpoint/2010/main" val="306267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12D4DCB7-44B0-4AB9-B4CF-D136DE94AFDE}"/>
              </a:ext>
            </a:extLst>
          </p:cNvPr>
          <p:cNvSpPr/>
          <p:nvPr/>
        </p:nvSpPr>
        <p:spPr>
          <a:xfrm rot="1568434">
            <a:off x="11288" y="1727199"/>
            <a:ext cx="7010400" cy="4572000"/>
          </a:xfrm>
          <a:prstGeom prst="triangle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A01EFF-F489-410D-BCB5-C6869D87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référentiel de conservation (ou « tableau de gestion »)</a:t>
            </a:r>
            <a:br>
              <a:rPr lang="fr-FR" dirty="0"/>
            </a:br>
            <a:r>
              <a:rPr lang="fr-FR" dirty="0"/>
              <a:t>à l’université Lyon 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21D328-2430-49AF-BDF3-E8E6E02EE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3" y="2370969"/>
            <a:ext cx="10167937" cy="3821037"/>
          </a:xfrm>
        </p:spPr>
      </p:pic>
    </p:spTree>
    <p:extLst>
      <p:ext uri="{BB962C8B-B14F-4D97-AF65-F5344CB8AC3E}">
        <p14:creationId xmlns:p14="http://schemas.microsoft.com/office/powerpoint/2010/main" val="409614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FF373EA6-5CE7-429C-9CFB-94FB873DC299}"/>
              </a:ext>
            </a:extLst>
          </p:cNvPr>
          <p:cNvSpPr/>
          <p:nvPr/>
        </p:nvSpPr>
        <p:spPr>
          <a:xfrm rot="1568434">
            <a:off x="5475110" y="507999"/>
            <a:ext cx="7010400" cy="4572000"/>
          </a:xfrm>
          <a:prstGeom prst="triangle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942C561-7094-4246-AEE6-1E28D0B8E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06" y="1959886"/>
            <a:ext cx="9423988" cy="3876675"/>
          </a:xfrm>
        </p:spPr>
      </p:pic>
    </p:spTree>
    <p:extLst>
      <p:ext uri="{BB962C8B-B14F-4D97-AF65-F5344CB8AC3E}">
        <p14:creationId xmlns:p14="http://schemas.microsoft.com/office/powerpoint/2010/main" val="281925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BAE0243-C1D0-4572-9806-3CE4F48B4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19853"/>
              </p:ext>
            </p:extLst>
          </p:nvPr>
        </p:nvGraphicFramePr>
        <p:xfrm>
          <a:off x="204537" y="1174368"/>
          <a:ext cx="11718759" cy="55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7168">
                  <a:extLst>
                    <a:ext uri="{9D8B030D-6E8A-4147-A177-3AD203B41FA5}">
                      <a16:colId xmlns:a16="http://schemas.microsoft.com/office/drawing/2014/main" val="3412789576"/>
                    </a:ext>
                  </a:extLst>
                </a:gridCol>
                <a:gridCol w="2538663">
                  <a:extLst>
                    <a:ext uri="{9D8B030D-6E8A-4147-A177-3AD203B41FA5}">
                      <a16:colId xmlns:a16="http://schemas.microsoft.com/office/drawing/2014/main" val="2441350990"/>
                    </a:ext>
                  </a:extLst>
                </a:gridCol>
                <a:gridCol w="4162928">
                  <a:extLst>
                    <a:ext uri="{9D8B030D-6E8A-4147-A177-3AD203B41FA5}">
                      <a16:colId xmlns:a16="http://schemas.microsoft.com/office/drawing/2014/main" val="2545861522"/>
                    </a:ext>
                  </a:extLst>
                </a:gridCol>
              </a:tblGrid>
              <a:tr h="491353">
                <a:tc>
                  <a:txBody>
                    <a:bodyPr/>
                    <a:lstStyle/>
                    <a:p>
                      <a:r>
                        <a:rPr lang="fr-FR" sz="1200" dirty="0"/>
                        <a:t>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Durée de conservation dans l’établissement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Sort 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857811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r>
                        <a:rPr lang="fr-FR" sz="1200" dirty="0"/>
                        <a:t>Support de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sélectif représentant la diversité des niveaux et des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52916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Enregistrements audiovisuels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sélectif représentant la diversité des niveaux et des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5794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Évaluation par les étudiants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816874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Convocations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56287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Listes d’émargement des étudiants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752"/>
                  </a:ext>
                </a:extLst>
              </a:tr>
              <a:tr h="687895">
                <a:tc>
                  <a:txBody>
                    <a:bodyPr/>
                    <a:lstStyle/>
                    <a:p>
                      <a:r>
                        <a:rPr lang="fr-FR" sz="1200" dirty="0"/>
                        <a:t>Copies d’examens (y compris QCM)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: Pour les années scolaires se terminant en 0 et 5, conserver 1 copie au hasard par épreuve (principe du spécimen)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98468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Sujets d’examens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66111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Tutorats : fiches de suivi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67343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Travaux à caractère scientifique (mémoires, comptes-rendus de projets tutorés, rapports de stage avec problématique).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: Sélection de mémoires à caractère locale effectuée par les Archives Départementales et Métropolitaines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33608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r>
                        <a:rPr lang="fr-FR" sz="1200" dirty="0"/>
                        <a:t>Travaux de compte-rendu (rapports de stage sans problématique, dossiers de validation).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675723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Documents préparatoires à la saisie et aux délibérations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58860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PV de délibérations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87447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Registre des admis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2169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DB7009-5115-430A-874D-45F122D558A4}"/>
              </a:ext>
            </a:extLst>
          </p:cNvPr>
          <p:cNvSpPr/>
          <p:nvPr/>
        </p:nvSpPr>
        <p:spPr>
          <a:xfrm>
            <a:off x="215826" y="1704622"/>
            <a:ext cx="1421063" cy="27093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35F9A-BE6B-4205-849A-8EBE4796A98F}"/>
              </a:ext>
            </a:extLst>
          </p:cNvPr>
          <p:cNvSpPr/>
          <p:nvPr/>
        </p:nvSpPr>
        <p:spPr>
          <a:xfrm>
            <a:off x="5222449" y="1704622"/>
            <a:ext cx="613908" cy="27093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B6DCC-A11E-4F98-BBEB-F4C081AD8DC4}"/>
              </a:ext>
            </a:extLst>
          </p:cNvPr>
          <p:cNvSpPr/>
          <p:nvPr/>
        </p:nvSpPr>
        <p:spPr>
          <a:xfrm>
            <a:off x="7790670" y="2658533"/>
            <a:ext cx="992085" cy="27093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6DD3A-9386-4500-9DAD-24018ABCCE22}"/>
              </a:ext>
            </a:extLst>
          </p:cNvPr>
          <p:cNvSpPr/>
          <p:nvPr/>
        </p:nvSpPr>
        <p:spPr>
          <a:xfrm>
            <a:off x="7790670" y="4233009"/>
            <a:ext cx="1104974" cy="27093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15D28-0B23-4AA9-8D06-65B86E0509E4}"/>
              </a:ext>
            </a:extLst>
          </p:cNvPr>
          <p:cNvSpPr/>
          <p:nvPr/>
        </p:nvSpPr>
        <p:spPr>
          <a:xfrm>
            <a:off x="7790670" y="1704621"/>
            <a:ext cx="3994930" cy="45155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BAE0243-C1D0-4572-9806-3CE4F48B42DE}"/>
              </a:ext>
            </a:extLst>
          </p:cNvPr>
          <p:cNvGraphicFramePr>
            <a:graphicFrameLocks noGrp="1"/>
          </p:cNvGraphicFramePr>
          <p:nvPr/>
        </p:nvGraphicFramePr>
        <p:xfrm>
          <a:off x="204537" y="1174368"/>
          <a:ext cx="11718759" cy="55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7168">
                  <a:extLst>
                    <a:ext uri="{9D8B030D-6E8A-4147-A177-3AD203B41FA5}">
                      <a16:colId xmlns:a16="http://schemas.microsoft.com/office/drawing/2014/main" val="3412789576"/>
                    </a:ext>
                  </a:extLst>
                </a:gridCol>
                <a:gridCol w="2538663">
                  <a:extLst>
                    <a:ext uri="{9D8B030D-6E8A-4147-A177-3AD203B41FA5}">
                      <a16:colId xmlns:a16="http://schemas.microsoft.com/office/drawing/2014/main" val="2441350990"/>
                    </a:ext>
                  </a:extLst>
                </a:gridCol>
                <a:gridCol w="4162928">
                  <a:extLst>
                    <a:ext uri="{9D8B030D-6E8A-4147-A177-3AD203B41FA5}">
                      <a16:colId xmlns:a16="http://schemas.microsoft.com/office/drawing/2014/main" val="2545861522"/>
                    </a:ext>
                  </a:extLst>
                </a:gridCol>
              </a:tblGrid>
              <a:tr h="491353">
                <a:tc>
                  <a:txBody>
                    <a:bodyPr/>
                    <a:lstStyle/>
                    <a:p>
                      <a:r>
                        <a:rPr lang="fr-FR" sz="1200" dirty="0"/>
                        <a:t>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Durée de conservation dans l’établissement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Sort 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857811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r>
                        <a:rPr lang="fr-FR" sz="1200" dirty="0"/>
                        <a:t>Support de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sélectif représentant la diversité des niveaux et des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52916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Enregistrements audiovisuels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sélectif représentant la diversité des niveaux et des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345794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Évaluation par les étudiants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816874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Convocations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56287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Listes d’émargement des étudiants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752"/>
                  </a:ext>
                </a:extLst>
              </a:tr>
              <a:tr h="687895">
                <a:tc>
                  <a:txBody>
                    <a:bodyPr/>
                    <a:lstStyle/>
                    <a:p>
                      <a:r>
                        <a:rPr lang="fr-FR" sz="1200" dirty="0"/>
                        <a:t>Copies d’examens (y compris QCM)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: Pour les années scolaires se terminant en 0 et 5, conserver 1 copie au hasard par épreuve (principe du spécimen)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98468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Sujets d’examens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66111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r>
                        <a:rPr lang="fr-FR" sz="1200" dirty="0"/>
                        <a:t>Tutorats : fiches de suivi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67343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Travaux à caractère scientifique (mémoires, comptes-rendus de projets tutorés, rapports de stage avec problématique).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Tri : Sélection de mémoires à caractère locale effectuée par les Archives Départementales et Métropolitaines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33608"/>
                  </a:ext>
                </a:extLst>
              </a:tr>
              <a:tr h="491353">
                <a:tc>
                  <a:txBody>
                    <a:bodyPr/>
                    <a:lstStyle/>
                    <a:p>
                      <a:r>
                        <a:rPr lang="fr-FR" sz="1200" dirty="0"/>
                        <a:t>Travaux de compte-rendu (rapports de stage sans problématique, dossiers de validation).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675723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Documents préparatoires à la saisie et aux délibérations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58860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PV de délibérations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87447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Registre des admis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2169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8AB914A-3715-461E-8BF0-E8BB1A2F50A6}"/>
              </a:ext>
            </a:extLst>
          </p:cNvPr>
          <p:cNvSpPr/>
          <p:nvPr/>
        </p:nvSpPr>
        <p:spPr>
          <a:xfrm>
            <a:off x="204537" y="1693333"/>
            <a:ext cx="1500085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46B04-FF6D-488A-B1F6-EA76CA3D553B}"/>
              </a:ext>
            </a:extLst>
          </p:cNvPr>
          <p:cNvSpPr/>
          <p:nvPr/>
        </p:nvSpPr>
        <p:spPr>
          <a:xfrm>
            <a:off x="204536" y="2675142"/>
            <a:ext cx="2143553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CC61A-B409-45C7-8608-3F1737772D24}"/>
              </a:ext>
            </a:extLst>
          </p:cNvPr>
          <p:cNvSpPr/>
          <p:nvPr/>
        </p:nvSpPr>
        <p:spPr>
          <a:xfrm>
            <a:off x="204536" y="3542124"/>
            <a:ext cx="2651553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4EB3A-62D8-4DAA-9A91-8FBC70E2B7A5}"/>
              </a:ext>
            </a:extLst>
          </p:cNvPr>
          <p:cNvSpPr/>
          <p:nvPr/>
        </p:nvSpPr>
        <p:spPr>
          <a:xfrm>
            <a:off x="204537" y="4201551"/>
            <a:ext cx="1500086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CED17-3473-42EA-8F22-D951FAEA0371}"/>
              </a:ext>
            </a:extLst>
          </p:cNvPr>
          <p:cNvSpPr/>
          <p:nvPr/>
        </p:nvSpPr>
        <p:spPr>
          <a:xfrm>
            <a:off x="204536" y="5344138"/>
            <a:ext cx="4830308" cy="44706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8201CB-14C1-4614-9A68-316C1E498616}"/>
              </a:ext>
            </a:extLst>
          </p:cNvPr>
          <p:cNvCxnSpPr>
            <a:cxnSpLocks/>
          </p:cNvCxnSpPr>
          <p:nvPr/>
        </p:nvCxnSpPr>
        <p:spPr>
          <a:xfrm flipH="1">
            <a:off x="2573867" y="2302933"/>
            <a:ext cx="857955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D07112A-E601-4483-B4E0-D583FA3F0260}"/>
              </a:ext>
            </a:extLst>
          </p:cNvPr>
          <p:cNvCxnSpPr>
            <a:cxnSpLocks/>
          </p:cNvCxnSpPr>
          <p:nvPr/>
        </p:nvCxnSpPr>
        <p:spPr>
          <a:xfrm flipH="1">
            <a:off x="2263423" y="4645377"/>
            <a:ext cx="857955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4420558-41CA-4662-BE9B-4FF10BACF8CE}"/>
              </a:ext>
            </a:extLst>
          </p:cNvPr>
          <p:cNvCxnSpPr>
            <a:cxnSpLocks/>
          </p:cNvCxnSpPr>
          <p:nvPr/>
        </p:nvCxnSpPr>
        <p:spPr>
          <a:xfrm flipH="1">
            <a:off x="4492979" y="5136443"/>
            <a:ext cx="857955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A5368-DAEB-41B6-BC7B-54C0BC2B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travail effectués sur les premières sauvegardes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27FBB-CD3C-4073-9AC2-5B9A42A0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Sauvegardes concernées : </a:t>
            </a:r>
          </a:p>
          <a:p>
            <a:pPr lvl="1"/>
            <a:r>
              <a:rPr lang="fr-FR" dirty="0"/>
              <a:t> 17 juillet 2020</a:t>
            </a:r>
          </a:p>
          <a:p>
            <a:pPr lvl="1"/>
            <a:r>
              <a:rPr lang="fr-FR" dirty="0"/>
              <a:t>15 janvier 2021</a:t>
            </a:r>
          </a:p>
          <a:p>
            <a:pPr lvl="1"/>
            <a:endParaRPr lang="fr-FR" dirty="0"/>
          </a:p>
          <a:p>
            <a:r>
              <a:rPr lang="fr-FR" dirty="0"/>
              <a:t>Nécessité de rationnaliser pour plusieurs raisons</a:t>
            </a:r>
          </a:p>
          <a:p>
            <a:pPr lvl="1"/>
            <a:r>
              <a:rPr lang="fr-FR" dirty="0"/>
              <a:t>Technique / Infrastructure → Place sur les serveurs</a:t>
            </a:r>
          </a:p>
          <a:p>
            <a:pPr lvl="1"/>
            <a:r>
              <a:rPr lang="fr-FR" dirty="0"/>
              <a:t>Utilisation → Facilité l’extrait de spécimens</a:t>
            </a:r>
          </a:p>
          <a:p>
            <a:pPr lvl="1"/>
            <a:r>
              <a:rPr lang="fr-FR" dirty="0"/>
              <a:t>Environnement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Choix :</a:t>
            </a:r>
          </a:p>
          <a:p>
            <a:pPr lvl="1"/>
            <a:r>
              <a:rPr lang="fr-FR" dirty="0"/>
              <a:t>Conservation des modules contenant des activités Devoir ou Quiz actifs lors des périodes d’examens</a:t>
            </a:r>
          </a:p>
          <a:p>
            <a:pPr lvl="1"/>
            <a:r>
              <a:rPr lang="fr-FR" dirty="0"/>
              <a:t>Conservations uniquement des ressources Dossier, Fichier, Etiquette et les activités Devoir et Quiz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9A98BD-26DE-44B1-A8B3-B35898325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2513251"/>
            <a:ext cx="3320031" cy="21452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DC4732-6137-4EDA-AD31-3795ADEAAAA6}"/>
              </a:ext>
            </a:extLst>
          </p:cNvPr>
          <p:cNvSpPr/>
          <p:nvPr/>
        </p:nvSpPr>
        <p:spPr>
          <a:xfrm>
            <a:off x="7337778" y="2343389"/>
            <a:ext cx="3608880" cy="24431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54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DE34F-EABD-43D9-BE49-7E0BB783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133" y="1597305"/>
            <a:ext cx="4734202" cy="1146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accent2"/>
                </a:solidFill>
              </a:rPr>
              <a:t>Archiviste :</a:t>
            </a:r>
          </a:p>
          <a:p>
            <a:pPr marL="0" indent="0">
              <a:buNone/>
            </a:pPr>
            <a:r>
              <a:rPr lang="fr-FR" sz="1600" dirty="0"/>
              <a:t>Edition &amp; validation du bordereau de suppression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A20D5A-1E36-4FDB-9C24-D6AFFF0E6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58" y="1035251"/>
            <a:ext cx="4574201" cy="227058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EB5FCD-3BFF-4F62-944F-688D50B106EC}"/>
              </a:ext>
            </a:extLst>
          </p:cNvPr>
          <p:cNvSpPr txBox="1">
            <a:spLocks/>
          </p:cNvSpPr>
          <p:nvPr/>
        </p:nvSpPr>
        <p:spPr>
          <a:xfrm>
            <a:off x="7083705" y="4125645"/>
            <a:ext cx="4768771" cy="191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dirty="0">
                <a:solidFill>
                  <a:schemeClr val="accent2"/>
                </a:solidFill>
              </a:rPr>
              <a:t>Service d’appui à la pédagogie numérique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/>
              <a:t>Désinstallation des ressources et activités « inutiles 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/>
              <a:t>Identification des modules à conserver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/>
              <a:t>Suppression des modules « inutiles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98ABA-C76D-464C-9B34-3479B296C204}"/>
              </a:ext>
            </a:extLst>
          </p:cNvPr>
          <p:cNvSpPr/>
          <p:nvPr/>
        </p:nvSpPr>
        <p:spPr>
          <a:xfrm>
            <a:off x="6450355" y="919993"/>
            <a:ext cx="4863012" cy="252910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E2C7C07-B8B7-4C1B-95D7-38000D7DC2E1}"/>
              </a:ext>
            </a:extLst>
          </p:cNvPr>
          <p:cNvSpPr txBox="1"/>
          <p:nvPr/>
        </p:nvSpPr>
        <p:spPr>
          <a:xfrm>
            <a:off x="717629" y="1339546"/>
            <a:ext cx="77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2"/>
                </a:solidFill>
                <a:sym typeface="Wingdings 2" panose="05020102010507070707" pitchFamily="18" charset="2"/>
              </a:rPr>
              <a:t></a:t>
            </a:r>
            <a:endParaRPr lang="fr-FR" sz="4800" dirty="0">
              <a:solidFill>
                <a:schemeClr val="accent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007EA9-319C-4EE8-A2AE-ABBF86A34C3D}"/>
              </a:ext>
            </a:extLst>
          </p:cNvPr>
          <p:cNvSpPr txBox="1"/>
          <p:nvPr/>
        </p:nvSpPr>
        <p:spPr>
          <a:xfrm>
            <a:off x="6411338" y="3843379"/>
            <a:ext cx="77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2"/>
                </a:solidFill>
                <a:sym typeface="Wingdings 2" panose="05020102010507070707" pitchFamily="18" charset="2"/>
              </a:rPr>
              <a:t></a:t>
            </a:r>
            <a:endParaRPr lang="fr-FR" sz="4800" dirty="0">
              <a:solidFill>
                <a:schemeClr val="accent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F6419D3-96C8-40E0-86AD-909FA0DB5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2" y="3679997"/>
            <a:ext cx="4768771" cy="25847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272296-0751-4458-961B-2C87081AC4E4}"/>
              </a:ext>
            </a:extLst>
          </p:cNvPr>
          <p:cNvSpPr/>
          <p:nvPr/>
        </p:nvSpPr>
        <p:spPr>
          <a:xfrm>
            <a:off x="883081" y="3546858"/>
            <a:ext cx="5031581" cy="280764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50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15EA0-FD75-44AD-BE1D-06DC256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maintenant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BEC383-2DFB-4A4D-9F1A-0CD76697C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Inventer un modèle propre à Moodle</a:t>
            </a:r>
          </a:p>
        </p:txBody>
      </p:sp>
    </p:spTree>
    <p:extLst>
      <p:ext uri="{BB962C8B-B14F-4D97-AF65-F5344CB8AC3E}">
        <p14:creationId xmlns:p14="http://schemas.microsoft.com/office/powerpoint/2010/main" val="299886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E78FE-153A-429B-BF47-35CD8F3D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conserver?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4DAA787-8A12-429C-B47F-191C445C9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56" y="2343150"/>
            <a:ext cx="3141551" cy="38766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12C637-E703-4A81-A38D-BD60D9257EA1}"/>
              </a:ext>
            </a:extLst>
          </p:cNvPr>
          <p:cNvSpPr/>
          <p:nvPr/>
        </p:nvSpPr>
        <p:spPr>
          <a:xfrm>
            <a:off x="3423081" y="2343150"/>
            <a:ext cx="5031581" cy="38766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77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0B2FA-26BC-4250-A9E8-960AD07A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cadre structurel des archives (secteur public)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BD81FDE-4C76-42E9-934F-304D52F5B5F0}"/>
              </a:ext>
            </a:extLst>
          </p:cNvPr>
          <p:cNvSpPr/>
          <p:nvPr/>
        </p:nvSpPr>
        <p:spPr>
          <a:xfrm>
            <a:off x="713872" y="2379571"/>
            <a:ext cx="2310063" cy="7994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SIAF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CB3513A-1432-41E7-ACD4-A9811F8B342B}"/>
              </a:ext>
            </a:extLst>
          </p:cNvPr>
          <p:cNvSpPr/>
          <p:nvPr/>
        </p:nvSpPr>
        <p:spPr>
          <a:xfrm>
            <a:off x="637672" y="3573370"/>
            <a:ext cx="2462464" cy="772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Archives nationales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90F3FF9-803D-4BC5-BEF3-F15EBFA7DBC8}"/>
              </a:ext>
            </a:extLst>
          </p:cNvPr>
          <p:cNvSpPr/>
          <p:nvPr/>
        </p:nvSpPr>
        <p:spPr>
          <a:xfrm>
            <a:off x="3437020" y="3594754"/>
            <a:ext cx="2462464" cy="772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 Historique de la Défense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9A14243-996D-41B0-80EC-43D1D5C82D94}"/>
              </a:ext>
            </a:extLst>
          </p:cNvPr>
          <p:cNvSpPr/>
          <p:nvPr/>
        </p:nvSpPr>
        <p:spPr>
          <a:xfrm>
            <a:off x="9035716" y="3624176"/>
            <a:ext cx="2462464" cy="772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Archives départementales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FF6B9D7-DB50-4AA0-819C-80675586F42A}"/>
              </a:ext>
            </a:extLst>
          </p:cNvPr>
          <p:cNvSpPr/>
          <p:nvPr/>
        </p:nvSpPr>
        <p:spPr>
          <a:xfrm>
            <a:off x="637672" y="5233729"/>
            <a:ext cx="10860508" cy="772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Etablissements publics et parapublics : Universités, Hôpitaux…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DE0B7A-6D95-49E7-8F64-56F93774F2FA}"/>
              </a:ext>
            </a:extLst>
          </p:cNvPr>
          <p:cNvSpPr txBox="1"/>
          <p:nvPr/>
        </p:nvSpPr>
        <p:spPr>
          <a:xfrm>
            <a:off x="3092114" y="2619178"/>
            <a:ext cx="41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66"/>
                </a:solidFill>
              </a:rPr>
              <a:t>→ Rôle de pilotage : circulaire, 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446EA9-BEAB-444B-9D3B-B4BF57EC3C3F}"/>
              </a:ext>
            </a:extLst>
          </p:cNvPr>
          <p:cNvSpPr txBox="1"/>
          <p:nvPr/>
        </p:nvSpPr>
        <p:spPr>
          <a:xfrm>
            <a:off x="3551321" y="4775991"/>
            <a:ext cx="413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→ Rôle de collecte et de contrôle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60FD85-FCD8-47BC-AD34-2CD236DCF956}"/>
              </a:ext>
            </a:extLst>
          </p:cNvPr>
          <p:cNvSpPr txBox="1"/>
          <p:nvPr/>
        </p:nvSpPr>
        <p:spPr>
          <a:xfrm>
            <a:off x="579518" y="6070235"/>
            <a:ext cx="257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→ Rôle de gestion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CE51704-2827-4C11-9743-B027061FD2E1}"/>
              </a:ext>
            </a:extLst>
          </p:cNvPr>
          <p:cNvCxnSpPr/>
          <p:nvPr/>
        </p:nvCxnSpPr>
        <p:spPr>
          <a:xfrm>
            <a:off x="6236368" y="3001021"/>
            <a:ext cx="3088106" cy="427979"/>
          </a:xfrm>
          <a:prstGeom prst="straightConnector1">
            <a:avLst/>
          </a:prstGeom>
          <a:ln>
            <a:solidFill>
              <a:srgbClr val="FF0066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8238712-4BA0-461E-9E59-1FD217323F30}"/>
              </a:ext>
            </a:extLst>
          </p:cNvPr>
          <p:cNvCxnSpPr>
            <a:cxnSpLocks/>
          </p:cNvCxnSpPr>
          <p:nvPr/>
        </p:nvCxnSpPr>
        <p:spPr>
          <a:xfrm>
            <a:off x="6096000" y="3001021"/>
            <a:ext cx="2462464" cy="2112400"/>
          </a:xfrm>
          <a:prstGeom prst="straightConnector1">
            <a:avLst/>
          </a:prstGeom>
          <a:ln>
            <a:solidFill>
              <a:srgbClr val="FF0066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9EA15B2-EF38-488C-8278-D38C56B75F59}"/>
              </a:ext>
            </a:extLst>
          </p:cNvPr>
          <p:cNvCxnSpPr>
            <a:cxnSpLocks/>
          </p:cNvCxnSpPr>
          <p:nvPr/>
        </p:nvCxnSpPr>
        <p:spPr>
          <a:xfrm flipH="1">
            <a:off x="5113423" y="3001021"/>
            <a:ext cx="786061" cy="427979"/>
          </a:xfrm>
          <a:prstGeom prst="straightConnector1">
            <a:avLst/>
          </a:prstGeom>
          <a:ln>
            <a:solidFill>
              <a:srgbClr val="FF0066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A434D26-00E9-495D-9E93-C3AA0184E5F3}"/>
              </a:ext>
            </a:extLst>
          </p:cNvPr>
          <p:cNvCxnSpPr>
            <a:cxnSpLocks/>
          </p:cNvCxnSpPr>
          <p:nvPr/>
        </p:nvCxnSpPr>
        <p:spPr>
          <a:xfrm flipH="1">
            <a:off x="2867526" y="3001021"/>
            <a:ext cx="2751222" cy="427979"/>
          </a:xfrm>
          <a:prstGeom prst="straightConnector1">
            <a:avLst/>
          </a:prstGeom>
          <a:ln>
            <a:solidFill>
              <a:srgbClr val="FF0066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2856635-890B-47A6-8618-835F9DADB8AB}"/>
              </a:ext>
            </a:extLst>
          </p:cNvPr>
          <p:cNvSpPr/>
          <p:nvPr/>
        </p:nvSpPr>
        <p:spPr>
          <a:xfrm>
            <a:off x="6236368" y="3594754"/>
            <a:ext cx="2462464" cy="772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Archives Diplomatiques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AD85309-33F0-4FDD-91D7-2084AD463F77}"/>
              </a:ext>
            </a:extLst>
          </p:cNvPr>
          <p:cNvCxnSpPr>
            <a:cxnSpLocks/>
          </p:cNvCxnSpPr>
          <p:nvPr/>
        </p:nvCxnSpPr>
        <p:spPr>
          <a:xfrm>
            <a:off x="10266948" y="4396878"/>
            <a:ext cx="0" cy="836851"/>
          </a:xfrm>
          <a:prstGeom prst="straightConnector1">
            <a:avLst/>
          </a:prstGeom>
          <a:ln>
            <a:solidFill>
              <a:srgbClr val="7030A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24DDCF7-5D29-4850-9E09-8BDF29668CC9}"/>
              </a:ext>
            </a:extLst>
          </p:cNvPr>
          <p:cNvCxnSpPr>
            <a:cxnSpLocks/>
          </p:cNvCxnSpPr>
          <p:nvPr/>
        </p:nvCxnSpPr>
        <p:spPr>
          <a:xfrm>
            <a:off x="1868902" y="4367456"/>
            <a:ext cx="0" cy="836851"/>
          </a:xfrm>
          <a:prstGeom prst="straightConnector1">
            <a:avLst/>
          </a:prstGeom>
          <a:ln>
            <a:solidFill>
              <a:srgbClr val="7030A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2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3C0E-BE69-4D42-AC50-303E82C4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Intervenants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BE95A-6754-42D7-B98C-7018C2F70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 Ne vous fier pas aux apparences »</a:t>
            </a:r>
          </a:p>
        </p:txBody>
      </p:sp>
    </p:spTree>
    <p:extLst>
      <p:ext uri="{BB962C8B-B14F-4D97-AF65-F5344CB8AC3E}">
        <p14:creationId xmlns:p14="http://schemas.microsoft.com/office/powerpoint/2010/main" val="160076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872B5-63EF-4ECA-90D7-DFF37664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groupe de travail « archivage des données sur Moodle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093C905-DD32-4395-8FC0-F22719F2E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7" y="2343150"/>
            <a:ext cx="5367869" cy="38766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2EC189-6EB5-41B1-9B21-414F26C31A7A}"/>
              </a:ext>
            </a:extLst>
          </p:cNvPr>
          <p:cNvSpPr/>
          <p:nvPr/>
        </p:nvSpPr>
        <p:spPr>
          <a:xfrm>
            <a:off x="3423081" y="2343150"/>
            <a:ext cx="5390985" cy="38766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72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59571935-A6F7-43B9-A7F5-CC421C5A7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40" y="2376389"/>
            <a:ext cx="5004057" cy="3810196"/>
          </a:xfr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B78590A5-D64F-4F67-955E-AD2548F1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Le format d’archive des données Moodle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069F03-D9E6-40E0-953C-191A65352525}"/>
              </a:ext>
            </a:extLst>
          </p:cNvPr>
          <p:cNvSpPr/>
          <p:nvPr/>
        </p:nvSpPr>
        <p:spPr>
          <a:xfrm>
            <a:off x="6354965" y="2460608"/>
            <a:ext cx="3034436" cy="167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</a:rPr>
              <a:t>INFORMATICIEN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Format d’archive</a:t>
            </a:r>
          </a:p>
        </p:txBody>
      </p:sp>
    </p:spTree>
    <p:extLst>
      <p:ext uri="{BB962C8B-B14F-4D97-AF65-F5344CB8AC3E}">
        <p14:creationId xmlns:p14="http://schemas.microsoft.com/office/powerpoint/2010/main" val="411201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0587C-7029-4BC3-BE52-9FAD1E8E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format d’archive des données Moodle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9DD141-D8B3-4490-8744-3F3A71EEB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3" y="2208451"/>
            <a:ext cx="4845843" cy="38766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58C84-EE5B-4AA7-BA0D-0129E543ECDF}"/>
              </a:ext>
            </a:extLst>
          </p:cNvPr>
          <p:cNvSpPr/>
          <p:nvPr/>
        </p:nvSpPr>
        <p:spPr>
          <a:xfrm>
            <a:off x="1336542" y="2208451"/>
            <a:ext cx="5335191" cy="38766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37F2D16-BCCD-441C-99D5-FF53704F96C8}"/>
              </a:ext>
            </a:extLst>
          </p:cNvPr>
          <p:cNvSpPr txBox="1">
            <a:spLocks/>
          </p:cNvSpPr>
          <p:nvPr/>
        </p:nvSpPr>
        <p:spPr>
          <a:xfrm>
            <a:off x="7778042" y="2730472"/>
            <a:ext cx="3566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dirty="0" err="1">
                <a:solidFill>
                  <a:schemeClr val="accent2"/>
                </a:solidFill>
              </a:rPr>
              <a:t>Rejouabilité</a:t>
            </a:r>
            <a:r>
              <a:rPr lang="fr-FR" sz="1600" dirty="0">
                <a:solidFill>
                  <a:schemeClr val="accent2"/>
                </a:solidFill>
              </a:rPr>
              <a:t>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/>
              <a:t>→ Persistance des versions Moodle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ED8F80B-647F-49C0-B919-8E14126CE1B0}"/>
              </a:ext>
            </a:extLst>
          </p:cNvPr>
          <p:cNvSpPr txBox="1">
            <a:spLocks/>
          </p:cNvSpPr>
          <p:nvPr/>
        </p:nvSpPr>
        <p:spPr>
          <a:xfrm>
            <a:off x="7778042" y="4025927"/>
            <a:ext cx="3566432" cy="191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dirty="0">
                <a:solidFill>
                  <a:schemeClr val="accent2"/>
                </a:solidFill>
              </a:rPr>
              <a:t>Formats archivables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/>
              <a:t>PDF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/>
              <a:t>Image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600" dirty="0"/>
              <a:t>Images animées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2637C2-533F-4CF9-AB81-DC540E29A45E}"/>
              </a:ext>
            </a:extLst>
          </p:cNvPr>
          <p:cNvSpPr txBox="1"/>
          <p:nvPr/>
        </p:nvSpPr>
        <p:spPr>
          <a:xfrm>
            <a:off x="7143897" y="2730472"/>
            <a:ext cx="77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2"/>
                </a:solidFill>
                <a:sym typeface="Wingdings 2" panose="05020102010507070707" pitchFamily="18" charset="2"/>
              </a:rPr>
              <a:t></a:t>
            </a:r>
            <a:endParaRPr lang="fr-FR" sz="4800" dirty="0">
              <a:solidFill>
                <a:schemeClr val="accent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80DE72-0255-4F5E-AEE1-50D5F0388CE2}"/>
              </a:ext>
            </a:extLst>
          </p:cNvPr>
          <p:cNvSpPr txBox="1"/>
          <p:nvPr/>
        </p:nvSpPr>
        <p:spPr>
          <a:xfrm>
            <a:off x="7143897" y="3808685"/>
            <a:ext cx="77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2"/>
                </a:solidFill>
                <a:sym typeface="Wingdings 2" panose="05020102010507070707" pitchFamily="18" charset="2"/>
              </a:rPr>
              <a:t></a:t>
            </a:r>
            <a:endParaRPr lang="fr-FR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8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1D947-FDC1-40DF-916D-FFF922C5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D06DD-C5AC-415E-A7CC-FDFD64BBA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Écrire l’histoire…</a:t>
            </a:r>
          </a:p>
        </p:txBody>
      </p:sp>
    </p:spTree>
    <p:extLst>
      <p:ext uri="{BB962C8B-B14F-4D97-AF65-F5344CB8AC3E}">
        <p14:creationId xmlns:p14="http://schemas.microsoft.com/office/powerpoint/2010/main" val="2828343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30D4C-4BA4-4FE4-9FC5-7363A96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50CF2F-00AC-4D0A-ACE7-82875807B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33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17D03F-6BC4-40D5-9150-88C93B2EF036}"/>
              </a:ext>
            </a:extLst>
          </p:cNvPr>
          <p:cNvSpPr/>
          <p:nvPr/>
        </p:nvSpPr>
        <p:spPr>
          <a:xfrm>
            <a:off x="725700" y="4992066"/>
            <a:ext cx="2460631" cy="302778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C96568-9788-4675-B9D5-E8F841E75942}"/>
              </a:ext>
            </a:extLst>
          </p:cNvPr>
          <p:cNvSpPr/>
          <p:nvPr/>
        </p:nvSpPr>
        <p:spPr>
          <a:xfrm>
            <a:off x="1888952" y="3429000"/>
            <a:ext cx="2525003" cy="302778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2FB151-78EF-4D91-BC2C-41AC7F186C68}"/>
              </a:ext>
            </a:extLst>
          </p:cNvPr>
          <p:cNvSpPr/>
          <p:nvPr/>
        </p:nvSpPr>
        <p:spPr>
          <a:xfrm>
            <a:off x="725700" y="1593755"/>
            <a:ext cx="1915900" cy="302778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5702" y="1593755"/>
            <a:ext cx="10808771" cy="153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Valérie MARTEL</a:t>
            </a:r>
          </a:p>
          <a:p>
            <a:pPr marL="0" indent="0">
              <a:buNone/>
            </a:pPr>
            <a:r>
              <a:rPr lang="fr-FR" dirty="0"/>
              <a:t>Ingénieure pour l’enseignement numérique, Co-responsable adjointe</a:t>
            </a:r>
          </a:p>
          <a:p>
            <a:pPr marL="0" indent="0">
              <a:buNone/>
            </a:pPr>
            <a:r>
              <a:rPr lang="fr-FR" dirty="0"/>
              <a:t>Pôle d’Accompagnement à la Pédagogie Numérique (PAPN) - DNUM, Université Jean Moulin Lyon 3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95786" y="4238898"/>
            <a:ext cx="2460631" cy="189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25700" y="4972792"/>
            <a:ext cx="7768595" cy="126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François BONICALZI</a:t>
            </a:r>
          </a:p>
          <a:p>
            <a:pPr marL="0" indent="0">
              <a:buNone/>
            </a:pPr>
            <a:r>
              <a:rPr lang="fr-FR" dirty="0"/>
              <a:t>Informaticien, Chef de projet numérique</a:t>
            </a:r>
          </a:p>
          <a:p>
            <a:pPr marL="0" indent="0">
              <a:buNone/>
            </a:pPr>
            <a:r>
              <a:rPr lang="fr-FR" dirty="0"/>
              <a:t>Cellule de pilotage Projets – DNUM, Université Jean Moulin Lyon 3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888953" y="3382001"/>
            <a:ext cx="9637295" cy="1333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Thibaud VIGNERESSE</a:t>
            </a:r>
          </a:p>
          <a:p>
            <a:pPr marL="0" indent="0">
              <a:buNone/>
            </a:pPr>
            <a:r>
              <a:rPr lang="fr-FR" dirty="0"/>
              <a:t>Archiviste</a:t>
            </a:r>
          </a:p>
          <a:p>
            <a:pPr marL="0" indent="0">
              <a:buNone/>
            </a:pPr>
            <a:r>
              <a:rPr lang="fr-FR" dirty="0"/>
              <a:t>Service des Affaires Juridiques, Générales et des Archives, Université Jean Moulin Lyon 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0CADDA-4300-45D2-B2B7-F7FC33B94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8" y="5136032"/>
            <a:ext cx="1540042" cy="10234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8FD706-4286-4AF4-8B85-0E970BDF0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0" y="3207476"/>
            <a:ext cx="1042942" cy="13811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769A4D6-6BC4-47FD-B3F9-044A96686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39" y="777409"/>
            <a:ext cx="1596112" cy="1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C6C0D-5FE6-4148-8202-C2E8FDB1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31967F-F4BF-4E5B-A2BB-554702FF4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on en est arrivé là ?</a:t>
            </a:r>
          </a:p>
        </p:txBody>
      </p:sp>
    </p:spTree>
    <p:extLst>
      <p:ext uri="{BB962C8B-B14F-4D97-AF65-F5344CB8AC3E}">
        <p14:creationId xmlns:p14="http://schemas.microsoft.com/office/powerpoint/2010/main" val="293278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6239C-E4CA-4791-B6D1-430DBCAB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la faute du </a:t>
            </a:r>
            <a:r>
              <a:rPr lang="fr-FR" dirty="0" err="1"/>
              <a:t>Covid</a:t>
            </a:r>
            <a:r>
              <a:rPr lang="fr-FR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96D85-5156-44A8-8934-35B85915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447321"/>
            <a:ext cx="10166685" cy="1078213"/>
          </a:xfrm>
        </p:spPr>
        <p:txBody>
          <a:bodyPr/>
          <a:lstStyle/>
          <a:p>
            <a:r>
              <a:rPr lang="fr-FR" dirty="0"/>
              <a:t>Avant la crise sanitaire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C18D7-256B-4FBA-9909-165EE3F0F1AB}"/>
              </a:ext>
            </a:extLst>
          </p:cNvPr>
          <p:cNvSpPr/>
          <p:nvPr/>
        </p:nvSpPr>
        <p:spPr>
          <a:xfrm>
            <a:off x="815758" y="3182198"/>
            <a:ext cx="3034435" cy="1758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dirty="0">
                <a:solidFill>
                  <a:schemeClr val="tx1"/>
                </a:solidFill>
              </a:rPr>
              <a:t>ARCHIVISTE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Archives papier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Plateformes pédagogiques non évoquées dans les circulaires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CE3CA-CDF7-493B-81D7-ED4D55027189}"/>
              </a:ext>
            </a:extLst>
          </p:cNvPr>
          <p:cNvSpPr/>
          <p:nvPr/>
        </p:nvSpPr>
        <p:spPr>
          <a:xfrm>
            <a:off x="8341806" y="3239541"/>
            <a:ext cx="3034436" cy="167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</a:rPr>
              <a:t>SERVICE D’APPUI A LA PÉDAGOGIE NUMÉRIQUE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Plateforme pédagogique &amp; modules maintenus d’une année sur l’autre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90% de fichiers, 10% de contenus interactifs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FB789A-E6DB-4AEC-BFB9-2C170A94E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22" y="2447321"/>
            <a:ext cx="3111660" cy="32640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B2567B-5251-4840-8509-97FD02B78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81" y="2423954"/>
            <a:ext cx="3111660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96D85-5156-44A8-8934-35B85915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447321"/>
            <a:ext cx="10166685" cy="1078213"/>
          </a:xfrm>
        </p:spPr>
        <p:txBody>
          <a:bodyPr/>
          <a:lstStyle/>
          <a:p>
            <a:r>
              <a:rPr lang="fr-FR" dirty="0"/>
              <a:t>Avec la crise sanitaire :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223BF9C-73C1-449C-B471-7C709E7C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/>
          <a:lstStyle/>
          <a:p>
            <a:r>
              <a:rPr lang="fr-FR" dirty="0"/>
              <a:t>C’est la faute du </a:t>
            </a:r>
            <a:r>
              <a:rPr lang="fr-FR" dirty="0" err="1"/>
              <a:t>Covid</a:t>
            </a:r>
            <a:r>
              <a:rPr lang="fr-FR" dirty="0"/>
              <a:t> 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280534-03B7-4A50-90AF-9ED2FF025E10}"/>
              </a:ext>
            </a:extLst>
          </p:cNvPr>
          <p:cNvSpPr/>
          <p:nvPr/>
        </p:nvSpPr>
        <p:spPr>
          <a:xfrm>
            <a:off x="1298226" y="3375353"/>
            <a:ext cx="4647696" cy="3124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Confinements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Examens à distance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Le PAPN a peur des recours contentieux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Archivage de Moodle &amp; Contact au service juridique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F9ABFA8-2474-44E1-A9BD-02D6F9880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22" y="2447321"/>
            <a:ext cx="3111660" cy="32640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EA17CA3-18AE-4C8A-8D00-BCC024C02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94" y="2447272"/>
            <a:ext cx="3111660" cy="326406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8E300AA-3CE2-4F87-95D0-DF5864FE0C85}"/>
              </a:ext>
            </a:extLst>
          </p:cNvPr>
          <p:cNvCxnSpPr/>
          <p:nvPr/>
        </p:nvCxnSpPr>
        <p:spPr>
          <a:xfrm>
            <a:off x="2460978" y="4068512"/>
            <a:ext cx="0" cy="446206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0480088-C83D-4E8F-AE0A-6F1371ED1A06}"/>
              </a:ext>
            </a:extLst>
          </p:cNvPr>
          <p:cNvCxnSpPr/>
          <p:nvPr/>
        </p:nvCxnSpPr>
        <p:spPr>
          <a:xfrm>
            <a:off x="2658534" y="4695045"/>
            <a:ext cx="0" cy="446206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4F1916B-A38D-4275-8645-39A3B7DD8A21}"/>
              </a:ext>
            </a:extLst>
          </p:cNvPr>
          <p:cNvCxnSpPr/>
          <p:nvPr/>
        </p:nvCxnSpPr>
        <p:spPr>
          <a:xfrm>
            <a:off x="2991556" y="5299001"/>
            <a:ext cx="0" cy="446206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7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E3AE322-212A-4BBC-AEF3-CD052BB2CBF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968650" y="4731985"/>
            <a:ext cx="1660419" cy="741232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305C21A-9375-4609-BC68-E09E162164A4}"/>
              </a:ext>
            </a:extLst>
          </p:cNvPr>
          <p:cNvCxnSpPr>
            <a:cxnSpLocks/>
          </p:cNvCxnSpPr>
          <p:nvPr/>
        </p:nvCxnSpPr>
        <p:spPr>
          <a:xfrm>
            <a:off x="4968649" y="5481617"/>
            <a:ext cx="1660419" cy="741232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E08A0A4-D746-4F2F-8FB0-8EBB248D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typologie de l’ « archivage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5E591-1530-449F-AAF5-F69D7D97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L’archivage juridique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endParaRPr lang="fr-FR" sz="900" dirty="0"/>
          </a:p>
          <a:p>
            <a:r>
              <a:rPr lang="fr-FR" dirty="0"/>
              <a:t>L’archivage pédagogique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D727001-751B-4CF8-881D-A75F3148BA3A}"/>
              </a:ext>
            </a:extLst>
          </p:cNvPr>
          <p:cNvSpPr txBox="1">
            <a:spLocks/>
          </p:cNvSpPr>
          <p:nvPr/>
        </p:nvSpPr>
        <p:spPr>
          <a:xfrm>
            <a:off x="1295104" y="2727214"/>
            <a:ext cx="9384187" cy="49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u="sng" dirty="0"/>
              <a:t>Déf.</a:t>
            </a:r>
            <a:r>
              <a:rPr lang="fr-FR" sz="1200" dirty="0"/>
              <a:t> : Action de conserver et de classer des contenus dans l’optique de recours contentieux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E108153-4060-47A0-9376-A39455D86870}"/>
              </a:ext>
            </a:extLst>
          </p:cNvPr>
          <p:cNvSpPr txBox="1">
            <a:spLocks/>
          </p:cNvSpPr>
          <p:nvPr/>
        </p:nvSpPr>
        <p:spPr>
          <a:xfrm>
            <a:off x="1295105" y="3641609"/>
            <a:ext cx="8819742" cy="49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u="sng" dirty="0"/>
              <a:t>Déf.</a:t>
            </a:r>
            <a:r>
              <a:rPr lang="fr-FR" sz="1200" dirty="0"/>
              <a:t> : Action de conserver et de classer des contenus dans l’optique de besoins pédagogiques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E8E2BC-6D0D-4F17-ABCE-37C01D970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29" y="4678894"/>
            <a:ext cx="1283531" cy="19699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684AC3-EC72-4030-A13E-C646511C7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65" y="4678894"/>
            <a:ext cx="2005374" cy="1969911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92719D6-DCF1-4E36-AA5C-3AD01CAC4AF4}"/>
              </a:ext>
            </a:extLst>
          </p:cNvPr>
          <p:cNvSpPr/>
          <p:nvPr/>
        </p:nvSpPr>
        <p:spPr>
          <a:xfrm>
            <a:off x="1809796" y="5070058"/>
            <a:ext cx="787840" cy="2136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Moodle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DE670C1-B540-4449-8E74-7B177AF01B81}"/>
              </a:ext>
            </a:extLst>
          </p:cNvPr>
          <p:cNvSpPr/>
          <p:nvPr/>
        </p:nvSpPr>
        <p:spPr>
          <a:xfrm>
            <a:off x="4030868" y="5065357"/>
            <a:ext cx="787840" cy="2136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Moodle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E939A0E-838A-4D6A-A95C-12071A9920AB}"/>
              </a:ext>
            </a:extLst>
          </p:cNvPr>
          <p:cNvCxnSpPr>
            <a:cxnSpLocks/>
          </p:cNvCxnSpPr>
          <p:nvPr/>
        </p:nvCxnSpPr>
        <p:spPr>
          <a:xfrm flipV="1">
            <a:off x="2765779" y="5473215"/>
            <a:ext cx="1162756" cy="1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65CFF44-BDD0-4F85-A99E-E57FFB9A8FA9}"/>
              </a:ext>
            </a:extLst>
          </p:cNvPr>
          <p:cNvSpPr txBox="1"/>
          <p:nvPr/>
        </p:nvSpPr>
        <p:spPr>
          <a:xfrm>
            <a:off x="2939070" y="5560838"/>
            <a:ext cx="82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6 mois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AF2BF22-8F17-4CD5-8986-93E97869D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69" y="4036719"/>
            <a:ext cx="1415564" cy="1390531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51EC735-A1A4-476F-8014-3C580B54E36A}"/>
              </a:ext>
            </a:extLst>
          </p:cNvPr>
          <p:cNvSpPr/>
          <p:nvPr/>
        </p:nvSpPr>
        <p:spPr>
          <a:xfrm>
            <a:off x="6839328" y="4321746"/>
            <a:ext cx="556125" cy="1508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Moodle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D5529B2-FC8B-4E7D-8982-0A232616B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69" y="5433299"/>
            <a:ext cx="1415564" cy="139053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E25B112-C3FF-45D7-9271-2A1EF5CDC1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21" y="5427250"/>
            <a:ext cx="1415564" cy="1390532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7D44697-9254-45DB-9AC6-1B9436EC6ACA}"/>
              </a:ext>
            </a:extLst>
          </p:cNvPr>
          <p:cNvCxnSpPr>
            <a:cxnSpLocks/>
          </p:cNvCxnSpPr>
          <p:nvPr/>
        </p:nvCxnSpPr>
        <p:spPr>
          <a:xfrm flipV="1">
            <a:off x="7897824" y="6122516"/>
            <a:ext cx="1686440" cy="1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18995EC-DDA0-40DC-B996-65E381E072D5}"/>
              </a:ext>
            </a:extLst>
          </p:cNvPr>
          <p:cNvSpPr txBox="1"/>
          <p:nvPr/>
        </p:nvSpPr>
        <p:spPr>
          <a:xfrm>
            <a:off x="5717212" y="5352899"/>
            <a:ext cx="82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1 an</a:t>
            </a:r>
          </a:p>
        </p:txBody>
      </p:sp>
      <p:sp>
        <p:nvSpPr>
          <p:cNvPr id="29" name="Signe de multiplication 28">
            <a:extLst>
              <a:ext uri="{FF2B5EF4-FFF2-40B4-BE49-F238E27FC236}">
                <a16:creationId xmlns:a16="http://schemas.microsoft.com/office/drawing/2014/main" id="{AB4A89BE-515E-4644-9B26-F601B3931971}"/>
              </a:ext>
            </a:extLst>
          </p:cNvPr>
          <p:cNvSpPr/>
          <p:nvPr/>
        </p:nvSpPr>
        <p:spPr>
          <a:xfrm>
            <a:off x="6102544" y="3958242"/>
            <a:ext cx="2005374" cy="1548545"/>
          </a:xfrm>
          <a:prstGeom prst="mathMultiply">
            <a:avLst>
              <a:gd name="adj1" fmla="val 584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igne de multiplication 31">
            <a:extLst>
              <a:ext uri="{FF2B5EF4-FFF2-40B4-BE49-F238E27FC236}">
                <a16:creationId xmlns:a16="http://schemas.microsoft.com/office/drawing/2014/main" id="{9AEC2F92-8366-4013-A19C-F36D440B99DA}"/>
              </a:ext>
            </a:extLst>
          </p:cNvPr>
          <p:cNvSpPr/>
          <p:nvPr/>
        </p:nvSpPr>
        <p:spPr>
          <a:xfrm>
            <a:off x="8919319" y="5342022"/>
            <a:ext cx="2005374" cy="1548545"/>
          </a:xfrm>
          <a:prstGeom prst="mathMultiply">
            <a:avLst>
              <a:gd name="adj1" fmla="val 584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80B2AAD-D3F6-4109-A427-A44B13AADD81}"/>
              </a:ext>
            </a:extLst>
          </p:cNvPr>
          <p:cNvSpPr txBox="1"/>
          <p:nvPr/>
        </p:nvSpPr>
        <p:spPr>
          <a:xfrm>
            <a:off x="8603535" y="5733803"/>
            <a:ext cx="63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504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8A0A4-D746-4F2F-8FB0-8EBB248D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typologie de l’ « archivage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5E591-1530-449F-AAF5-F69D7D97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759" y="2343390"/>
            <a:ext cx="4503671" cy="619001"/>
          </a:xfrm>
        </p:spPr>
        <p:txBody>
          <a:bodyPr/>
          <a:lstStyle/>
          <a:p>
            <a:r>
              <a:rPr lang="fr-FR" dirty="0"/>
              <a:t>L’archivage patrimonial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9E7665A-1B11-411E-ABCE-18C860DC9A2C}"/>
              </a:ext>
            </a:extLst>
          </p:cNvPr>
          <p:cNvSpPr txBox="1">
            <a:spLocks/>
          </p:cNvSpPr>
          <p:nvPr/>
        </p:nvSpPr>
        <p:spPr>
          <a:xfrm>
            <a:off x="6957768" y="2788447"/>
            <a:ext cx="4406231" cy="61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u="sng" dirty="0"/>
              <a:t>Déf.</a:t>
            </a:r>
            <a:r>
              <a:rPr lang="fr-FR" sz="1400" dirty="0"/>
              <a:t> : Action de conserver et de classer des contenus à visée patrimoniale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EA2547-86B8-446C-981A-9C1230C8A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9" y="2343390"/>
            <a:ext cx="5290574" cy="3526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7694B6-B292-4B5F-B7B2-82B80C43EC7F}"/>
              </a:ext>
            </a:extLst>
          </p:cNvPr>
          <p:cNvSpPr/>
          <p:nvPr/>
        </p:nvSpPr>
        <p:spPr>
          <a:xfrm>
            <a:off x="978569" y="2133508"/>
            <a:ext cx="5576711" cy="387626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4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15EA0-FD75-44AD-BE1D-06DC256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premières avancées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BEC383-2DFB-4A4D-9F1A-0CD76697C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Intégrer Moodle dans le système d’archivage actuel</a:t>
            </a:r>
          </a:p>
        </p:txBody>
      </p:sp>
    </p:spTree>
    <p:extLst>
      <p:ext uri="{BB962C8B-B14F-4D97-AF65-F5344CB8AC3E}">
        <p14:creationId xmlns:p14="http://schemas.microsoft.com/office/powerpoint/2010/main" val="75652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22">
      <a:majorFont>
        <a:latin typeface="Raleway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E5CE84-3A50-4C6B-99A3-1DF1346B8130}" vid="{2709B135-6D32-4E2F-B8E8-36BAA5AC83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MM22_Modèle_PPT (1)</Template>
  <TotalTime>2316</TotalTime>
  <Words>943</Words>
  <Application>Microsoft Macintosh PowerPoint</Application>
  <PresentationFormat>Grand écran</PresentationFormat>
  <Paragraphs>218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Raleway</vt:lpstr>
      <vt:lpstr>Raleway Bold</vt:lpstr>
      <vt:lpstr>Thème Office</vt:lpstr>
      <vt:lpstr>Archiver n’est pas stocker !</vt:lpstr>
      <vt:lpstr>Intervenants</vt:lpstr>
      <vt:lpstr>Présentation PowerPoint</vt:lpstr>
      <vt:lpstr>Contexte</vt:lpstr>
      <vt:lpstr>C’est la faute du Covid !</vt:lpstr>
      <vt:lpstr>C’est la faute du Covid !</vt:lpstr>
      <vt:lpstr>La typologie de l’ « archivage »</vt:lpstr>
      <vt:lpstr>La typologie de l’ « archivage »</vt:lpstr>
      <vt:lpstr>Nos premières avancées</vt:lpstr>
      <vt:lpstr>Le cadre juridique des archives (secteur public)</vt:lpstr>
      <vt:lpstr>Le référentiel de conservation (ou « tableau de gestion ») à l’université Lyon 3</vt:lpstr>
      <vt:lpstr>Présentation PowerPoint</vt:lpstr>
      <vt:lpstr>Présentation PowerPoint</vt:lpstr>
      <vt:lpstr>Présentation PowerPoint</vt:lpstr>
      <vt:lpstr>Le travail effectués sur les premières sauvegardes</vt:lpstr>
      <vt:lpstr>Présentation PowerPoint</vt:lpstr>
      <vt:lpstr>Et maintenant ?</vt:lpstr>
      <vt:lpstr>Que conserver?</vt:lpstr>
      <vt:lpstr>Le cadre structurel des archives (secteur public)</vt:lpstr>
      <vt:lpstr>Un groupe de travail « archivage des données sur Moodle »</vt:lpstr>
      <vt:lpstr>Le format d’archive des données Moodle</vt:lpstr>
      <vt:lpstr>Le format d’archive des données Moodle</vt:lpstr>
      <vt:lpstr>Conclusion</vt:lpstr>
      <vt:lpstr>Merci !</vt:lpstr>
    </vt:vector>
  </TitlesOfParts>
  <Company>UJML3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MARTEL Valerie</dc:creator>
  <cp:lastModifiedBy>Microsoft Office User</cp:lastModifiedBy>
  <cp:revision>94</cp:revision>
  <dcterms:created xsi:type="dcterms:W3CDTF">2022-06-20T08:24:16Z</dcterms:created>
  <dcterms:modified xsi:type="dcterms:W3CDTF">2022-07-05T10:02:09Z</dcterms:modified>
</cp:coreProperties>
</file>