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6"/>
  </p:handoutMasterIdLst>
  <p:sldIdLst>
    <p:sldId id="256" r:id="rId2"/>
    <p:sldId id="318" r:id="rId3"/>
    <p:sldId id="27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263" r:id="rId12"/>
    <p:sldId id="300" r:id="rId13"/>
    <p:sldId id="301" r:id="rId14"/>
    <p:sldId id="273" r:id="rId15"/>
    <p:sldId id="307" r:id="rId16"/>
    <p:sldId id="302" r:id="rId17"/>
    <p:sldId id="303" r:id="rId18"/>
    <p:sldId id="265" r:id="rId19"/>
    <p:sldId id="266" r:id="rId20"/>
    <p:sldId id="267" r:id="rId21"/>
    <p:sldId id="287" r:id="rId22"/>
    <p:sldId id="304" r:id="rId23"/>
    <p:sldId id="275" r:id="rId24"/>
    <p:sldId id="305" r:id="rId25"/>
    <p:sldId id="288" r:id="rId26"/>
    <p:sldId id="292" r:id="rId27"/>
    <p:sldId id="306" r:id="rId28"/>
    <p:sldId id="289" r:id="rId29"/>
    <p:sldId id="314" r:id="rId30"/>
    <p:sldId id="315" r:id="rId31"/>
    <p:sldId id="316" r:id="rId32"/>
    <p:sldId id="311" r:id="rId33"/>
    <p:sldId id="317" r:id="rId34"/>
    <p:sldId id="290" r:id="rId35"/>
    <p:sldId id="279" r:id="rId36"/>
    <p:sldId id="282" r:id="rId37"/>
    <p:sldId id="283" r:id="rId38"/>
    <p:sldId id="284" r:id="rId39"/>
    <p:sldId id="285" r:id="rId40"/>
    <p:sldId id="286" r:id="rId41"/>
    <p:sldId id="261" r:id="rId42"/>
    <p:sldId id="309" r:id="rId43"/>
    <p:sldId id="308" r:id="rId44"/>
    <p:sldId id="319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4F3"/>
    <a:srgbClr val="F5FAFD"/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3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6" y="1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12FF-34FE-45C5-A2FE-08BA1C1AE426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E6DD-D623-45E7-94D4-312E3FFEE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15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485776" y="1085850"/>
            <a:ext cx="11236321" cy="4972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 userDrawn="1">
            <p:ph type="ctrTitle"/>
          </p:nvPr>
        </p:nvSpPr>
        <p:spPr>
          <a:xfrm>
            <a:off x="1866899" y="1733550"/>
            <a:ext cx="8458200" cy="2667426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002060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 userDrawn="1">
            <p:ph type="subTitle" idx="1"/>
          </p:nvPr>
        </p:nvSpPr>
        <p:spPr>
          <a:xfrm>
            <a:off x="1866898" y="4537501"/>
            <a:ext cx="8458201" cy="109124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133A"/>
                </a:solidFill>
                <a:latin typeface="Raleway" panose="020B00030301010600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1" y="548921"/>
            <a:ext cx="1259113" cy="11119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218304"/>
            <a:ext cx="1291259" cy="66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5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17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4"/>
          <a:stretch/>
        </p:blipFill>
        <p:spPr>
          <a:xfrm>
            <a:off x="485776" y="1085850"/>
            <a:ext cx="11236321" cy="49720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800225"/>
            <a:ext cx="10515600" cy="2886075"/>
          </a:xfrm>
        </p:spPr>
        <p:txBody>
          <a:bodyPr anchor="b">
            <a:normAutofit/>
          </a:bodyPr>
          <a:lstStyle>
            <a:lvl1pPr>
              <a:defRPr sz="3200">
                <a:solidFill>
                  <a:srgbClr val="00133A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829175"/>
            <a:ext cx="10515600" cy="109855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00133A"/>
                </a:solidFill>
                <a:latin typeface="Raleway" panose="020B00030301010600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441" y="548921"/>
            <a:ext cx="1259113" cy="11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6746" y="2333625"/>
            <a:ext cx="4973054" cy="3843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333625"/>
            <a:ext cx="5041231" cy="3843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34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046745" y="1136261"/>
            <a:ext cx="10166685" cy="6905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46746" y="1963348"/>
            <a:ext cx="4950829" cy="74175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46746" y="2813828"/>
            <a:ext cx="4950829" cy="3405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963348"/>
            <a:ext cx="5041231" cy="741751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813828"/>
            <a:ext cx="5041231" cy="340599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52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503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39788" y="1249129"/>
            <a:ext cx="3932237" cy="903521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1600201"/>
            <a:ext cx="6172200" cy="4260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305050"/>
            <a:ext cx="3932237" cy="356393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8B00-CCE8-4C4F-BC19-E7C681DEEC72}" type="datetimeFigureOut">
              <a:rPr lang="fr-FR" smtClean="0"/>
              <a:t>08/07/2022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60596-BF22-42BF-8CDC-B22E2A4529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841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" r="-1304" b="2633"/>
          <a:stretch/>
        </p:blipFill>
        <p:spPr>
          <a:xfrm>
            <a:off x="0" y="0"/>
            <a:ext cx="12356432" cy="6858001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-1"/>
            <a:ext cx="12204032" cy="685800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zz</a:t>
            </a:r>
            <a:endParaRPr lang="fr-FR" dirty="0"/>
          </a:p>
        </p:txBody>
      </p:sp>
      <p:sp>
        <p:nvSpPr>
          <p:cNvPr id="2" name="Espace réservé du titre 1"/>
          <p:cNvSpPr>
            <a:spLocks noGrp="1"/>
          </p:cNvSpPr>
          <p:nvPr userDrawn="1">
            <p:ph type="title"/>
          </p:nvPr>
        </p:nvSpPr>
        <p:spPr>
          <a:xfrm>
            <a:off x="1046746" y="1130238"/>
            <a:ext cx="10166685" cy="1078213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1046746" y="2343389"/>
            <a:ext cx="10166685" cy="3876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 userDrawn="1">
            <p:ph type="dt" sz="half" idx="2"/>
          </p:nvPr>
        </p:nvSpPr>
        <p:spPr>
          <a:xfrm>
            <a:off x="1046746" y="63777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08B00-CCE8-4C4F-BC19-E7C681DEEC72}" type="datetimeFigureOut">
              <a:rPr lang="fr-FR" smtClean="0"/>
              <a:pPr/>
              <a:t>08/07/2022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 userDrawn="1">
            <p:ph type="sldNum" sz="quarter" idx="4"/>
          </p:nvPr>
        </p:nvSpPr>
        <p:spPr>
          <a:xfrm>
            <a:off x="8470231" y="6354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0596-BF22-42BF-8CDC-B22E2A4529C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02" y="267812"/>
            <a:ext cx="1916623" cy="710194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>
            <a:off x="2920707" y="461849"/>
            <a:ext cx="0" cy="322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79" y="330525"/>
            <a:ext cx="1141934" cy="58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u="none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00133A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133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133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133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rgbClr val="0013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CBAF8C-406F-3FE0-5CCB-CC8A9CA9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899" y="2068086"/>
            <a:ext cx="8458200" cy="1695450"/>
          </a:xfrm>
        </p:spPr>
        <p:txBody>
          <a:bodyPr/>
          <a:lstStyle/>
          <a:p>
            <a:r>
              <a:rPr lang="fr-FR" b="1" dirty="0"/>
              <a:t>Engager les enseignants grâce à une formation à la conception de parcours totalement différenciée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D8EBB9-FE51-06BF-3EA7-A83C338E64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Académie de Versailles </a:t>
            </a:r>
          </a:p>
        </p:txBody>
      </p:sp>
    </p:spTree>
    <p:extLst>
      <p:ext uri="{BB962C8B-B14F-4D97-AF65-F5344CB8AC3E}">
        <p14:creationId xmlns:p14="http://schemas.microsoft.com/office/powerpoint/2010/main" val="177806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BA30-EFC6-6677-FFDD-7B6BBF06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130238"/>
            <a:ext cx="11297264" cy="1078213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Les formations à la </a:t>
            </a:r>
            <a:r>
              <a:rPr lang="fr-FR" b="1" dirty="0"/>
              <a:t>conception de parcours </a:t>
            </a:r>
            <a:r>
              <a:rPr lang="fr-FR" dirty="0"/>
              <a:t>de e-éducation dans l’académie de Versailles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463AD28-2A27-8967-1F92-759FF94D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064" y="1990327"/>
            <a:ext cx="5382603" cy="4178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/>
              <a:t>Depuis 2016, des formations pour tous existent pour :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dirty="0"/>
              <a:t> S’approprier les </a:t>
            </a:r>
            <a:r>
              <a:rPr lang="fr-FR" sz="2400" b="1" dirty="0"/>
              <a:t>enjeux de la e-éducation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b="1" dirty="0"/>
              <a:t> Concevoir</a:t>
            </a:r>
            <a:r>
              <a:rPr lang="fr-FR" sz="2400" dirty="0"/>
              <a:t> ses premiers </a:t>
            </a:r>
            <a:r>
              <a:rPr lang="fr-FR" sz="2400" b="1" dirty="0"/>
              <a:t>parcours</a:t>
            </a:r>
            <a:r>
              <a:rPr lang="fr-FR" sz="2400" dirty="0"/>
              <a:t> sur la plateforme Moodle Éléa 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/>
              <a:t> disponibles en </a:t>
            </a:r>
            <a:r>
              <a:rPr lang="fr-FR" sz="2400" b="1" dirty="0"/>
              <a:t>formation individuelle </a:t>
            </a:r>
            <a:r>
              <a:rPr lang="fr-FR" sz="2400" dirty="0"/>
              <a:t>ou en </a:t>
            </a:r>
            <a:r>
              <a:rPr lang="fr-FR" sz="2400" b="1" dirty="0"/>
              <a:t>formation en établissement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8366A7-97A6-970B-04F8-D5E4A0AF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208451"/>
            <a:ext cx="5899284" cy="37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5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EBAF0-9C7F-7C18-CBAC-B88142ED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Et après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D29191-4767-032A-F6F4-00A806A90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745" y="2096646"/>
            <a:ext cx="10166685" cy="3876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/>
              <a:t>Comment </a:t>
            </a:r>
            <a:r>
              <a:rPr lang="fr-FR" sz="2800" b="1" dirty="0"/>
              <a:t>prolonger la formation </a:t>
            </a:r>
            <a:r>
              <a:rPr lang="fr-FR" sz="2800" dirty="0"/>
              <a:t>des enseignants concepteurs de parcours </a:t>
            </a:r>
            <a:r>
              <a:rPr lang="fr-FR" sz="2800" i="1" dirty="0"/>
              <a:t>déjà formés </a:t>
            </a:r>
            <a:r>
              <a:rPr lang="fr-FR" sz="2800" dirty="0"/>
              <a:t>pour leur permettre de </a:t>
            </a:r>
            <a:r>
              <a:rPr lang="fr-FR" sz="2800" b="1" dirty="0"/>
              <a:t>continuer de monter en compétences </a:t>
            </a:r>
            <a:r>
              <a:rPr lang="fr-FR" sz="2800" dirty="0"/>
              <a:t>? </a:t>
            </a:r>
          </a:p>
          <a:p>
            <a:pPr marL="0" indent="0" algn="ctr">
              <a:buNone/>
            </a:pP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940244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EBAF0-9C7F-7C18-CBAC-B88142ED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Et après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D29191-4767-032A-F6F4-00A806A90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745" y="2096646"/>
            <a:ext cx="10166685" cy="3876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/>
              <a:t>Comment </a:t>
            </a:r>
            <a:r>
              <a:rPr lang="fr-FR" sz="2800" b="1" dirty="0"/>
              <a:t>prolonger la formation </a:t>
            </a:r>
            <a:r>
              <a:rPr lang="fr-FR" sz="2800" dirty="0"/>
              <a:t>des enseignants concepteurs de parcours </a:t>
            </a:r>
            <a:r>
              <a:rPr lang="fr-FR" sz="2800" i="1" dirty="0"/>
              <a:t>déjà formés </a:t>
            </a:r>
            <a:r>
              <a:rPr lang="fr-FR" sz="2800" dirty="0"/>
              <a:t>pour leur permettre de </a:t>
            </a:r>
            <a:r>
              <a:rPr lang="fr-FR" sz="2800" b="1" dirty="0"/>
              <a:t>continuer de monter en compétences </a:t>
            </a:r>
            <a:r>
              <a:rPr lang="fr-FR" sz="2800" dirty="0"/>
              <a:t>? </a:t>
            </a:r>
          </a:p>
          <a:p>
            <a:pPr marL="0" indent="0" algn="ctr">
              <a:buNone/>
            </a:pPr>
            <a:endParaRPr lang="fr-FR" sz="28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6ECE51B-7485-1B5F-D185-669776BB8F7C}"/>
              </a:ext>
            </a:extLst>
          </p:cNvPr>
          <p:cNvSpPr/>
          <p:nvPr/>
        </p:nvSpPr>
        <p:spPr>
          <a:xfrm>
            <a:off x="791601" y="4034862"/>
            <a:ext cx="4941541" cy="2061137"/>
          </a:xfrm>
          <a:prstGeom prst="roundRect">
            <a:avLst/>
          </a:prstGeom>
          <a:solidFill>
            <a:srgbClr val="D7E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>
                <a:solidFill>
                  <a:schemeClr val="tx1"/>
                </a:solidFill>
              </a:rPr>
              <a:t>Comment identifier les compétences déjà acquises par les apprenants ?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B21307-7AE7-8C7C-C3E0-3EDC50D4F1DF}"/>
              </a:ext>
            </a:extLst>
          </p:cNvPr>
          <p:cNvSpPr/>
          <p:nvPr/>
        </p:nvSpPr>
        <p:spPr>
          <a:xfrm>
            <a:off x="428743" y="3537321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218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EBAF0-9C7F-7C18-CBAC-B88142ED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Et après 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D29191-4767-032A-F6F4-00A806A90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745" y="2096646"/>
            <a:ext cx="10166685" cy="3876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dirty="0"/>
              <a:t>Comment </a:t>
            </a:r>
            <a:r>
              <a:rPr lang="fr-FR" sz="2800" b="1" dirty="0"/>
              <a:t>prolonger la formation </a:t>
            </a:r>
            <a:r>
              <a:rPr lang="fr-FR" sz="2800" dirty="0"/>
              <a:t>des enseignants concepteurs de parcours </a:t>
            </a:r>
            <a:r>
              <a:rPr lang="fr-FR" sz="2800" i="1" dirty="0"/>
              <a:t>déjà formés </a:t>
            </a:r>
            <a:r>
              <a:rPr lang="fr-FR" sz="2800" dirty="0"/>
              <a:t>pour leur permettre de </a:t>
            </a:r>
            <a:r>
              <a:rPr lang="fr-FR" sz="2800" b="1" dirty="0"/>
              <a:t>continuer de monter en compétences </a:t>
            </a:r>
            <a:r>
              <a:rPr lang="fr-FR" sz="2800" dirty="0"/>
              <a:t>? </a:t>
            </a:r>
          </a:p>
          <a:p>
            <a:pPr marL="0" indent="0" algn="ctr">
              <a:buNone/>
            </a:pPr>
            <a:endParaRPr lang="fr-FR" sz="280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6ECE51B-7485-1B5F-D185-669776BB8F7C}"/>
              </a:ext>
            </a:extLst>
          </p:cNvPr>
          <p:cNvSpPr/>
          <p:nvPr/>
        </p:nvSpPr>
        <p:spPr>
          <a:xfrm>
            <a:off x="791601" y="4034862"/>
            <a:ext cx="4941541" cy="2061137"/>
          </a:xfrm>
          <a:prstGeom prst="roundRect">
            <a:avLst/>
          </a:prstGeom>
          <a:solidFill>
            <a:srgbClr val="D7E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>
                <a:solidFill>
                  <a:schemeClr val="tx1"/>
                </a:solidFill>
              </a:rPr>
              <a:t>Comment identifier les compétences déjà acquises par les apprenants 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7E54B73-338D-FD58-376A-74D8ED9E410B}"/>
              </a:ext>
            </a:extLst>
          </p:cNvPr>
          <p:cNvSpPr/>
          <p:nvPr/>
        </p:nvSpPr>
        <p:spPr>
          <a:xfrm>
            <a:off x="6096000" y="4034863"/>
            <a:ext cx="5304399" cy="2061137"/>
          </a:xfrm>
          <a:prstGeom prst="roundRect">
            <a:avLst/>
          </a:prstGeom>
          <a:solidFill>
            <a:srgbClr val="D7E4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proposer des scénarios de formation différents </a:t>
            </a:r>
          </a:p>
          <a:p>
            <a:pPr algn="ctr"/>
            <a:r>
              <a:rPr lang="fr-FR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(ressources, activités, déroulés) au sein d’un même groupe d’apprenants ?</a:t>
            </a:r>
            <a:endParaRPr lang="fr-FR" sz="2600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4B21307-7AE7-8C7C-C3E0-3EDC50D4F1DF}"/>
              </a:ext>
            </a:extLst>
          </p:cNvPr>
          <p:cNvSpPr/>
          <p:nvPr/>
        </p:nvSpPr>
        <p:spPr>
          <a:xfrm>
            <a:off x="428743" y="3537321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E5F0185-494B-8EB5-9088-297D984757D6}"/>
              </a:ext>
            </a:extLst>
          </p:cNvPr>
          <p:cNvSpPr/>
          <p:nvPr/>
        </p:nvSpPr>
        <p:spPr>
          <a:xfrm>
            <a:off x="5733142" y="3537321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2480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5476D-0E9C-B839-8744-724D7A94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5" y="1018153"/>
            <a:ext cx="10166685" cy="1078213"/>
          </a:xfrm>
        </p:spPr>
        <p:txBody>
          <a:bodyPr>
            <a:normAutofit fontScale="90000"/>
          </a:bodyPr>
          <a:lstStyle/>
          <a:p>
            <a:r>
              <a:rPr lang="fr-FR" dirty="0"/>
              <a:t>Comment identifier les compétences déjà acquises par les apprenants ? </a:t>
            </a:r>
            <a:br>
              <a:rPr lang="fr-FR" dirty="0"/>
            </a:b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C88B378-7109-41E8-194E-37A6161CE3AE}"/>
              </a:ext>
            </a:extLst>
          </p:cNvPr>
          <p:cNvSpPr/>
          <p:nvPr/>
        </p:nvSpPr>
        <p:spPr>
          <a:xfrm>
            <a:off x="526835" y="1124278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38863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5476D-0E9C-B839-8744-724D7A94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5" y="1018153"/>
            <a:ext cx="10166685" cy="1078213"/>
          </a:xfrm>
        </p:spPr>
        <p:txBody>
          <a:bodyPr>
            <a:normAutofit fontScale="90000"/>
          </a:bodyPr>
          <a:lstStyle/>
          <a:p>
            <a:r>
              <a:rPr lang="fr-FR" dirty="0"/>
              <a:t>Comment identifier les compétences déjà acquises par les apprenants ? </a:t>
            </a:r>
            <a:br>
              <a:rPr lang="fr-FR" dirty="0"/>
            </a:br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E8179A5-7174-D3D1-1458-0C7C3E897B22}"/>
              </a:ext>
            </a:extLst>
          </p:cNvPr>
          <p:cNvSpPr/>
          <p:nvPr/>
        </p:nvSpPr>
        <p:spPr>
          <a:xfrm>
            <a:off x="1046746" y="2350787"/>
            <a:ext cx="10307054" cy="1078213"/>
          </a:xfrm>
          <a:prstGeom prst="round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 d’un questionnaire en ligne permettant d’obtenir un profil précis (compétences, niveaux d’acquisition)</a:t>
            </a:r>
          </a:p>
          <a:p>
            <a:pPr algn="ctr"/>
            <a:endParaRPr lang="fr-FR" sz="28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C88B378-7109-41E8-194E-37A6161CE3AE}"/>
              </a:ext>
            </a:extLst>
          </p:cNvPr>
          <p:cNvSpPr/>
          <p:nvPr/>
        </p:nvSpPr>
        <p:spPr>
          <a:xfrm>
            <a:off x="526835" y="1124278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00095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5476D-0E9C-B839-8744-724D7A94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5" y="1018153"/>
            <a:ext cx="10166685" cy="1078213"/>
          </a:xfrm>
        </p:spPr>
        <p:txBody>
          <a:bodyPr>
            <a:normAutofit fontScale="90000"/>
          </a:bodyPr>
          <a:lstStyle/>
          <a:p>
            <a:r>
              <a:rPr lang="fr-FR" dirty="0"/>
              <a:t>Comment identifier les compétences déjà acquises par les apprenants ? </a:t>
            </a:r>
            <a:br>
              <a:rPr lang="fr-FR" dirty="0"/>
            </a:br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E8179A5-7174-D3D1-1458-0C7C3E897B22}"/>
              </a:ext>
            </a:extLst>
          </p:cNvPr>
          <p:cNvSpPr/>
          <p:nvPr/>
        </p:nvSpPr>
        <p:spPr>
          <a:xfrm>
            <a:off x="1046746" y="2350787"/>
            <a:ext cx="10307054" cy="1078213"/>
          </a:xfrm>
          <a:prstGeom prst="round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 d’un questionnaire en ligne permettant d’obtenir un profil précis (compétences, niveaux d’acquisition)</a:t>
            </a:r>
          </a:p>
          <a:p>
            <a:pPr algn="ctr"/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AA2314-000C-EDB0-8E86-6923A5AB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" y="3899229"/>
            <a:ext cx="6837476" cy="147565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C88B378-7109-41E8-194E-37A6161CE3AE}"/>
              </a:ext>
            </a:extLst>
          </p:cNvPr>
          <p:cNvSpPr/>
          <p:nvPr/>
        </p:nvSpPr>
        <p:spPr>
          <a:xfrm>
            <a:off x="526835" y="1124278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47372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5476D-0E9C-B839-8744-724D7A94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5" y="1018153"/>
            <a:ext cx="10166685" cy="1078213"/>
          </a:xfrm>
        </p:spPr>
        <p:txBody>
          <a:bodyPr>
            <a:normAutofit fontScale="90000"/>
          </a:bodyPr>
          <a:lstStyle/>
          <a:p>
            <a:r>
              <a:rPr lang="fr-FR" dirty="0"/>
              <a:t>Comment identifier les compétences déjà acquises par les apprenants ? </a:t>
            </a:r>
            <a:br>
              <a:rPr lang="fr-FR" dirty="0"/>
            </a:br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E8179A5-7174-D3D1-1458-0C7C3E897B22}"/>
              </a:ext>
            </a:extLst>
          </p:cNvPr>
          <p:cNvSpPr/>
          <p:nvPr/>
        </p:nvSpPr>
        <p:spPr>
          <a:xfrm>
            <a:off x="1046746" y="2350787"/>
            <a:ext cx="10307054" cy="1078213"/>
          </a:xfrm>
          <a:prstGeom prst="round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 d’un questionnaire en ligne permettant d’obtenir un profil précis (compétences, niveaux d’acquisition)</a:t>
            </a:r>
          </a:p>
          <a:p>
            <a:pPr algn="ctr"/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FAA2314-000C-EDB0-8E86-6923A5AB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" y="3899229"/>
            <a:ext cx="6837476" cy="147565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74C613D-CD15-094D-E407-D148D6BE085D}"/>
              </a:ext>
            </a:extLst>
          </p:cNvPr>
          <p:cNvSpPr/>
          <p:nvPr/>
        </p:nvSpPr>
        <p:spPr>
          <a:xfrm>
            <a:off x="7942729" y="3899229"/>
            <a:ext cx="3581666" cy="25325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18 questions </a:t>
            </a:r>
          </a:p>
          <a:p>
            <a:pPr algn="ctr"/>
            <a:r>
              <a:rPr lang="fr-FR" sz="2200" dirty="0"/>
              <a:t>6 compétences </a:t>
            </a:r>
          </a:p>
          <a:p>
            <a:pPr algn="ctr"/>
            <a:r>
              <a:rPr lang="fr-FR" sz="2200" dirty="0"/>
              <a:t>4 niveaux d’acquisition </a:t>
            </a:r>
          </a:p>
          <a:p>
            <a:pPr algn="ctr"/>
            <a:endParaRPr lang="fr-FR" sz="2200" dirty="0"/>
          </a:p>
          <a:p>
            <a:pPr algn="ctr"/>
            <a:r>
              <a:rPr lang="fr-FR" sz="2200" b="1" dirty="0"/>
              <a:t>4096</a:t>
            </a:r>
            <a:r>
              <a:rPr lang="fr-FR" sz="2200" dirty="0"/>
              <a:t> profils différents possibles 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C88B378-7109-41E8-194E-37A6161CE3AE}"/>
              </a:ext>
            </a:extLst>
          </p:cNvPr>
          <p:cNvSpPr/>
          <p:nvPr/>
        </p:nvSpPr>
        <p:spPr>
          <a:xfrm>
            <a:off x="526835" y="1124278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3451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063EF-4358-F0A1-94DF-469561A9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7" y="1023550"/>
            <a:ext cx="10166685" cy="1078213"/>
          </a:xfrm>
        </p:spPr>
        <p:txBody>
          <a:bodyPr>
            <a:normAutofit/>
          </a:bodyPr>
          <a:lstStyle/>
          <a:p>
            <a:r>
              <a:rPr lang="fr-FR" sz="3200" dirty="0"/>
              <a:t>Testez le concepteur qui est en vous !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563E1C0-91A4-2FB6-6508-EC57FB6C4579}"/>
              </a:ext>
            </a:extLst>
          </p:cNvPr>
          <p:cNvSpPr txBox="1"/>
          <p:nvPr/>
        </p:nvSpPr>
        <p:spPr>
          <a:xfrm>
            <a:off x="-444769" y="3436256"/>
            <a:ext cx="7367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rgbClr val="0070C0"/>
                </a:solidFill>
              </a:rPr>
              <a:t>http://</a:t>
            </a:r>
            <a:r>
              <a:rPr lang="fr-FR" sz="4400" dirty="0" err="1">
                <a:solidFill>
                  <a:srgbClr val="0070C0"/>
                </a:solidFill>
              </a:rPr>
              <a:t>acver.fr</a:t>
            </a:r>
            <a:r>
              <a:rPr lang="fr-FR" sz="4400" dirty="0">
                <a:solidFill>
                  <a:srgbClr val="0070C0"/>
                </a:solidFill>
              </a:rPr>
              <a:t>/t54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68EE7E-AEF3-26EC-D0CC-DC0381A31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7031"/>
            <a:ext cx="4605838" cy="44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552D09-8CA1-79A6-B724-2AB7F91F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61708"/>
            <a:ext cx="10166685" cy="1078213"/>
          </a:xfrm>
        </p:spPr>
        <p:txBody>
          <a:bodyPr/>
          <a:lstStyle/>
          <a:p>
            <a:r>
              <a:rPr lang="fr-FR" dirty="0"/>
              <a:t>6 compétences du concepteur – 4 niveaux d’acquisition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195AD1-0B0B-597E-78CD-6244909A6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7B867B-C247-4A9D-F441-BD89A2FF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201" y="1390344"/>
            <a:ext cx="8540599" cy="53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52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3B96DC-9F88-9621-99FA-E0C1E7B0C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9" y="1211200"/>
            <a:ext cx="3768436" cy="2562537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B55963-DA0D-7FC3-77B5-04036DF8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25" y="2114888"/>
            <a:ext cx="4106911" cy="90352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5D5B06-C7F9-C18F-D387-C7667EDD5CF6}"/>
              </a:ext>
            </a:extLst>
          </p:cNvPr>
          <p:cNvSpPr txBox="1"/>
          <p:nvPr/>
        </p:nvSpPr>
        <p:spPr>
          <a:xfrm>
            <a:off x="836612" y="3429000"/>
            <a:ext cx="4455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Plateforme de parcours de formation conçus par les formateurs </a:t>
            </a:r>
          </a:p>
          <a:p>
            <a:pPr algn="ctr"/>
            <a:endParaRPr lang="fr-FR" sz="2800" dirty="0"/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Parcours à destination des enseignants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2859C9-64F9-2692-1D88-4C5BAF20C09F}"/>
              </a:ext>
            </a:extLst>
          </p:cNvPr>
          <p:cNvSpPr txBox="1"/>
          <p:nvPr/>
        </p:nvSpPr>
        <p:spPr>
          <a:xfrm>
            <a:off x="7016365" y="3434301"/>
            <a:ext cx="4211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Plateforme de parcours d’apprentissage conçus par les enseignants</a:t>
            </a:r>
          </a:p>
          <a:p>
            <a:pPr algn="ctr"/>
            <a:endParaRPr lang="fr-FR" sz="2800" dirty="0"/>
          </a:p>
          <a:p>
            <a:pPr algn="ctr"/>
            <a:r>
              <a:rPr lang="fr-FR" sz="2400" dirty="0">
                <a:solidFill>
                  <a:srgbClr val="0070C0"/>
                </a:solidFill>
              </a:rPr>
              <a:t>Parcours à destination des élèves</a:t>
            </a:r>
          </a:p>
        </p:txBody>
      </p:sp>
    </p:spTree>
    <p:extLst>
      <p:ext uri="{BB962C8B-B14F-4D97-AF65-F5344CB8AC3E}">
        <p14:creationId xmlns:p14="http://schemas.microsoft.com/office/powerpoint/2010/main" val="684503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D9AECD-2967-A0BE-D0EE-53CF2C2DA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7" y="1130238"/>
            <a:ext cx="8554454" cy="1078213"/>
          </a:xfrm>
        </p:spPr>
        <p:txBody>
          <a:bodyPr/>
          <a:lstStyle/>
          <a:p>
            <a:r>
              <a:rPr lang="fr-FR" dirty="0"/>
              <a:t>Identification du profil de concepteur de chaque apprenant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41E566-1697-BBE2-A282-FDAD3BA6F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457239-3842-0214-9F4B-D6ADE0D4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994" y="1281994"/>
            <a:ext cx="1854200" cy="774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380A93-688E-E96C-B21C-C67D84B35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06" y="2056694"/>
            <a:ext cx="10793808" cy="443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0397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9B0FB-2F06-C611-B11F-487B6409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44" y="1130238"/>
            <a:ext cx="9897587" cy="1078213"/>
          </a:xfrm>
        </p:spPr>
        <p:txBody>
          <a:bodyPr/>
          <a:lstStyle/>
          <a:p>
            <a:r>
              <a:rPr lang="fr-FR" dirty="0"/>
              <a:t>Comment proposer des scénarios de formation différents au sein d’un même groupe ?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80E813-1EA7-1115-6F04-BD051492C1E8}"/>
              </a:ext>
            </a:extLst>
          </p:cNvPr>
          <p:cNvSpPr/>
          <p:nvPr/>
        </p:nvSpPr>
        <p:spPr>
          <a:xfrm>
            <a:off x="521150" y="1130238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8314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9B0FB-2F06-C611-B11F-487B6409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44" y="1130238"/>
            <a:ext cx="9897587" cy="1078213"/>
          </a:xfrm>
        </p:spPr>
        <p:txBody>
          <a:bodyPr/>
          <a:lstStyle/>
          <a:p>
            <a:r>
              <a:rPr lang="fr-FR" dirty="0"/>
              <a:t>Comment proposer des scénarios de formation différents au sein d’un même groupe ?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980E813-1EA7-1115-6F04-BD051492C1E8}"/>
              </a:ext>
            </a:extLst>
          </p:cNvPr>
          <p:cNvSpPr/>
          <p:nvPr/>
        </p:nvSpPr>
        <p:spPr>
          <a:xfrm>
            <a:off x="521150" y="1130238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2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FD25861-3F2C-E74A-B311-15C42DECA9A7}"/>
              </a:ext>
            </a:extLst>
          </p:cNvPr>
          <p:cNvSpPr/>
          <p:nvPr/>
        </p:nvSpPr>
        <p:spPr>
          <a:xfrm>
            <a:off x="1111110" y="2330606"/>
            <a:ext cx="10307054" cy="1078213"/>
          </a:xfrm>
          <a:prstGeom prst="roundRect">
            <a:avLst/>
          </a:prstGeom>
          <a:solidFill>
            <a:srgbClr val="F5FA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de plans de travail (individuels et collectifs) en fonction des compétences à acquérir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86071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7BD31-035E-F57D-213D-226DCFA9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0988" y="855918"/>
            <a:ext cx="10166685" cy="1078213"/>
          </a:xfrm>
        </p:spPr>
        <p:txBody>
          <a:bodyPr/>
          <a:lstStyle/>
          <a:p>
            <a:r>
              <a:rPr lang="fr-FR" dirty="0"/>
              <a:t> Partage du profil avec le formateur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C27F09A-DC67-0536-92A4-07918DA2F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0733" y="826888"/>
            <a:ext cx="4539157" cy="603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DDF3B7-5941-996B-3BD2-1757F1ED05D0}"/>
              </a:ext>
            </a:extLst>
          </p:cNvPr>
          <p:cNvSpPr txBox="1"/>
          <p:nvPr/>
        </p:nvSpPr>
        <p:spPr>
          <a:xfrm>
            <a:off x="704849" y="2095498"/>
            <a:ext cx="571825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Une </a:t>
            </a:r>
            <a:r>
              <a:rPr lang="fr-FR" sz="2800" b="1" dirty="0">
                <a:solidFill>
                  <a:srgbClr val="0070C0"/>
                </a:solidFill>
                <a:latin typeface="+mj-lt"/>
              </a:rPr>
              <a:t>base de données « </a:t>
            </a:r>
            <a:r>
              <a:rPr lang="fr-FR" sz="2800" b="1" dirty="0" err="1">
                <a:solidFill>
                  <a:srgbClr val="0070C0"/>
                </a:solidFill>
                <a:latin typeface="+mj-lt"/>
              </a:rPr>
              <a:t>hackée</a:t>
            </a:r>
            <a:r>
              <a:rPr lang="fr-FR" sz="2800" b="1" dirty="0">
                <a:solidFill>
                  <a:srgbClr val="0070C0"/>
                </a:solidFill>
                <a:latin typeface="+mj-lt"/>
              </a:rPr>
              <a:t> » </a:t>
            </a:r>
          </a:p>
          <a:p>
            <a:endParaRPr lang="fr-FR" sz="24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b="1" dirty="0">
                <a:latin typeface="+mj-lt"/>
                <a:cs typeface="Arial" panose="020B0604020202020204" pitchFamily="34" charset="0"/>
              </a:rPr>
              <a:t>Partage des profils obtenus avec le formateur</a:t>
            </a:r>
          </a:p>
          <a:p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Identification des priorités des stagiaires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Élaboration de plans de travail négociés</a:t>
            </a:r>
          </a:p>
          <a:p>
            <a:endParaRPr lang="fr-F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7227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7BD31-035E-F57D-213D-226DCFA9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0988" y="855918"/>
            <a:ext cx="10166685" cy="1078213"/>
          </a:xfrm>
        </p:spPr>
        <p:txBody>
          <a:bodyPr/>
          <a:lstStyle/>
          <a:p>
            <a:r>
              <a:rPr lang="fr-FR" dirty="0"/>
              <a:t> Partage du profil avec le formateur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DDF3B7-5941-996B-3BD2-1757F1ED05D0}"/>
              </a:ext>
            </a:extLst>
          </p:cNvPr>
          <p:cNvSpPr txBox="1"/>
          <p:nvPr/>
        </p:nvSpPr>
        <p:spPr>
          <a:xfrm>
            <a:off x="704849" y="2095498"/>
            <a:ext cx="571825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Une </a:t>
            </a:r>
            <a:r>
              <a:rPr lang="fr-FR" sz="2800" b="1" dirty="0">
                <a:solidFill>
                  <a:srgbClr val="0070C0"/>
                </a:solidFill>
                <a:latin typeface="+mj-lt"/>
              </a:rPr>
              <a:t>base de données « </a:t>
            </a:r>
            <a:r>
              <a:rPr lang="fr-FR" sz="2800" b="1" dirty="0" err="1">
                <a:solidFill>
                  <a:srgbClr val="0070C0"/>
                </a:solidFill>
                <a:latin typeface="+mj-lt"/>
              </a:rPr>
              <a:t>hackée</a:t>
            </a:r>
            <a:r>
              <a:rPr lang="fr-FR" sz="2800" b="1" dirty="0">
                <a:solidFill>
                  <a:srgbClr val="0070C0"/>
                </a:solidFill>
                <a:latin typeface="+mj-lt"/>
              </a:rPr>
              <a:t> » </a:t>
            </a:r>
          </a:p>
          <a:p>
            <a:endParaRPr lang="fr-FR" sz="24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b="1" dirty="0">
                <a:latin typeface="+mj-lt"/>
                <a:cs typeface="Arial" panose="020B0604020202020204" pitchFamily="34" charset="0"/>
              </a:rPr>
              <a:t>Partage des profils obtenus avec le formateur</a:t>
            </a:r>
          </a:p>
          <a:p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Identification des priorités des stagiaires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Élaboration de plans de travail négociés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BE3CD0-E830-C6F8-236D-B456D0B3A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52" y="1104212"/>
            <a:ext cx="5359994" cy="252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53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6DDF3B7-5941-996B-3BD2-1757F1ED05D0}"/>
              </a:ext>
            </a:extLst>
          </p:cNvPr>
          <p:cNvSpPr txBox="1"/>
          <p:nvPr/>
        </p:nvSpPr>
        <p:spPr>
          <a:xfrm>
            <a:off x="704849" y="2095498"/>
            <a:ext cx="57182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Une </a:t>
            </a:r>
            <a:r>
              <a:rPr lang="fr-FR" sz="2400" b="1" dirty="0">
                <a:solidFill>
                  <a:srgbClr val="0070C0"/>
                </a:solidFill>
              </a:rPr>
              <a:t>base de données « </a:t>
            </a:r>
            <a:r>
              <a:rPr lang="fr-FR" sz="2400" b="1" dirty="0" err="1">
                <a:solidFill>
                  <a:srgbClr val="0070C0"/>
                </a:solidFill>
              </a:rPr>
              <a:t>hackée</a:t>
            </a:r>
            <a:r>
              <a:rPr lang="fr-FR" sz="2400" b="1" dirty="0">
                <a:solidFill>
                  <a:srgbClr val="0070C0"/>
                </a:solidFill>
              </a:rPr>
              <a:t> » </a:t>
            </a:r>
            <a:endParaRPr lang="fr-FR" sz="2400" dirty="0">
              <a:latin typeface="+mj-lt"/>
            </a:endParaRPr>
          </a:p>
          <a:p>
            <a:endParaRPr lang="fr-FR" sz="24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Partage des profils obtenus avec le formateur</a:t>
            </a:r>
          </a:p>
          <a:p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b="1" dirty="0">
                <a:latin typeface="+mj-lt"/>
                <a:cs typeface="Arial" panose="020B0604020202020204" pitchFamily="34" charset="0"/>
              </a:rPr>
              <a:t>Identification des priorités des stagiaires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400" dirty="0">
              <a:solidFill>
                <a:schemeClr val="bg1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Élaboration de plans de travail négociés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1FBFC3-C2B5-0E59-388E-257D8CDCA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14" y="1928908"/>
            <a:ext cx="4112305" cy="27206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C5E1F3-620D-AB98-8BC0-46D2095AF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14" y="4649550"/>
            <a:ext cx="4451317" cy="2027147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3B2229A-0D70-E0D0-4993-113F7567D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49" y="850695"/>
            <a:ext cx="10166685" cy="1078213"/>
          </a:xfrm>
        </p:spPr>
        <p:txBody>
          <a:bodyPr/>
          <a:lstStyle/>
          <a:p>
            <a:pPr algn="l"/>
            <a:r>
              <a:rPr lang="fr-FR" dirty="0"/>
              <a:t>Partage du profil avec le formateur</a:t>
            </a:r>
          </a:p>
        </p:txBody>
      </p:sp>
    </p:spTree>
    <p:extLst>
      <p:ext uri="{BB962C8B-B14F-4D97-AF65-F5344CB8AC3E}">
        <p14:creationId xmlns:p14="http://schemas.microsoft.com/office/powerpoint/2010/main" val="782901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78356-7C22-321B-EA72-5D0AB80F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68" y="640381"/>
            <a:ext cx="10166685" cy="1078213"/>
          </a:xfrm>
        </p:spPr>
        <p:txBody>
          <a:bodyPr/>
          <a:lstStyle/>
          <a:p>
            <a:r>
              <a:rPr lang="fr-FR" dirty="0"/>
              <a:t>Tableur de préparation des plans de travail du formateur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0D73306-7AA9-F775-243B-D40E16880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9" y="1454830"/>
            <a:ext cx="10166685" cy="5247322"/>
          </a:xfrm>
        </p:spPr>
      </p:pic>
    </p:spTree>
    <p:extLst>
      <p:ext uri="{BB962C8B-B14F-4D97-AF65-F5344CB8AC3E}">
        <p14:creationId xmlns:p14="http://schemas.microsoft.com/office/powerpoint/2010/main" val="3885156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7BD31-035E-F57D-213D-226DCFA9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3614" y="864885"/>
            <a:ext cx="10166685" cy="1078213"/>
          </a:xfrm>
        </p:spPr>
        <p:txBody>
          <a:bodyPr/>
          <a:lstStyle/>
          <a:p>
            <a:r>
              <a:rPr lang="fr-FR" dirty="0"/>
              <a:t>Partage du profil avec le formateur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DDF3B7-5941-996B-3BD2-1757F1ED05D0}"/>
              </a:ext>
            </a:extLst>
          </p:cNvPr>
          <p:cNvSpPr txBox="1"/>
          <p:nvPr/>
        </p:nvSpPr>
        <p:spPr>
          <a:xfrm>
            <a:off x="704849" y="2095498"/>
            <a:ext cx="57182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Une </a:t>
            </a:r>
            <a:r>
              <a:rPr lang="fr-FR" sz="2400" b="1" dirty="0">
                <a:solidFill>
                  <a:srgbClr val="0070C0"/>
                </a:solidFill>
              </a:rPr>
              <a:t>base de données « </a:t>
            </a:r>
            <a:r>
              <a:rPr lang="fr-FR" sz="2400" b="1" dirty="0" err="1">
                <a:solidFill>
                  <a:srgbClr val="0070C0"/>
                </a:solidFill>
              </a:rPr>
              <a:t>hackée</a:t>
            </a:r>
            <a:r>
              <a:rPr lang="fr-FR" sz="2400" b="1" dirty="0">
                <a:solidFill>
                  <a:srgbClr val="0070C0"/>
                </a:solidFill>
              </a:rPr>
              <a:t> » </a:t>
            </a:r>
          </a:p>
          <a:p>
            <a:endParaRPr lang="fr-FR" sz="24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Partage des profils obtenus avec le formateur</a:t>
            </a:r>
          </a:p>
          <a:p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Identification des priorités des stagiaires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b="1" dirty="0">
                <a:latin typeface="+mj-lt"/>
                <a:cs typeface="Arial" panose="020B0604020202020204" pitchFamily="34" charset="0"/>
              </a:rPr>
              <a:t>Élaboration de plans de travail négociés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1E84F3-F3AA-FD4A-C483-5A25A5A36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581" y="607518"/>
            <a:ext cx="4443569" cy="6143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1753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7BD31-035E-F57D-213D-226DCFA91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33614" y="864885"/>
            <a:ext cx="10166685" cy="1078213"/>
          </a:xfrm>
        </p:spPr>
        <p:txBody>
          <a:bodyPr/>
          <a:lstStyle/>
          <a:p>
            <a:r>
              <a:rPr lang="fr-FR" dirty="0"/>
              <a:t>Partage du profil avec le formateur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DDF3B7-5941-996B-3BD2-1757F1ED05D0}"/>
              </a:ext>
            </a:extLst>
          </p:cNvPr>
          <p:cNvSpPr txBox="1"/>
          <p:nvPr/>
        </p:nvSpPr>
        <p:spPr>
          <a:xfrm>
            <a:off x="704849" y="2095498"/>
            <a:ext cx="57182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j-lt"/>
              </a:rPr>
              <a:t>Une </a:t>
            </a:r>
            <a:r>
              <a:rPr lang="fr-FR" sz="2400" b="1" dirty="0">
                <a:solidFill>
                  <a:srgbClr val="0070C0"/>
                </a:solidFill>
              </a:rPr>
              <a:t>base de données « </a:t>
            </a:r>
            <a:r>
              <a:rPr lang="fr-FR" sz="2400" b="1" dirty="0" err="1">
                <a:solidFill>
                  <a:srgbClr val="0070C0"/>
                </a:solidFill>
              </a:rPr>
              <a:t>hackée</a:t>
            </a:r>
            <a:r>
              <a:rPr lang="fr-FR" sz="2400" b="1" dirty="0">
                <a:solidFill>
                  <a:srgbClr val="0070C0"/>
                </a:solidFill>
              </a:rPr>
              <a:t> » </a:t>
            </a:r>
          </a:p>
          <a:p>
            <a:endParaRPr lang="fr-FR" sz="24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Partage des profils obtenus avec le formateur</a:t>
            </a:r>
          </a:p>
          <a:p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Identification des priorités des stagiaires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2400" b="1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400" b="1" dirty="0">
                <a:latin typeface="+mj-lt"/>
                <a:cs typeface="Arial" panose="020B0604020202020204" pitchFamily="34" charset="0"/>
              </a:rPr>
              <a:t>Élaboration de plans de travail négociés</a:t>
            </a:r>
          </a:p>
          <a:p>
            <a:endParaRPr lang="fr-FR" sz="2400" dirty="0">
              <a:latin typeface="+mj-lt"/>
            </a:endParaRP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3C8CB247-2E4E-C8D9-62F2-1272C085A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231" y="539752"/>
            <a:ext cx="3563406" cy="577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35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AF5CB-27FF-805F-A281-917B976F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7" y="991693"/>
            <a:ext cx="10166685" cy="587726"/>
          </a:xfrm>
        </p:spPr>
        <p:txBody>
          <a:bodyPr/>
          <a:lstStyle/>
          <a:p>
            <a:r>
              <a:rPr lang="fr-FR" dirty="0"/>
              <a:t>Des parcours différents au sein d’un même parcours de formation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54F01B6-6CF7-6599-772C-814AFF581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90" y="1498028"/>
            <a:ext cx="4174922" cy="5319508"/>
          </a:xfrm>
        </p:spPr>
      </p:pic>
    </p:spTree>
    <p:extLst>
      <p:ext uri="{BB962C8B-B14F-4D97-AF65-F5344CB8AC3E}">
        <p14:creationId xmlns:p14="http://schemas.microsoft.com/office/powerpoint/2010/main" val="93454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354B5-34EB-6173-1AC6-8AEB1398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Contexte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0AB50-5E92-C9BD-A9C8-39E51DFC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0" y="2469594"/>
            <a:ext cx="7308181" cy="3533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/>
              <a:t>La plateforme Moodle Éléa dans l’académie de Versailles </a:t>
            </a:r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CB1EF3-E191-D741-602C-91825664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8" y="2708514"/>
            <a:ext cx="4294322" cy="23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59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EAF5CB-27FF-805F-A281-917B976F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57" y="991693"/>
            <a:ext cx="10166685" cy="587726"/>
          </a:xfrm>
        </p:spPr>
        <p:txBody>
          <a:bodyPr/>
          <a:lstStyle/>
          <a:p>
            <a:r>
              <a:rPr lang="fr-FR" dirty="0"/>
              <a:t>Des parcours différents au sein d’un même parcours de formation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54F01B6-6CF7-6599-772C-814AFF581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90" y="1498028"/>
            <a:ext cx="4174922" cy="5319508"/>
          </a:xfr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DAB82A-36F9-A4BD-234B-DC1E5C0B2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88" y="1498028"/>
            <a:ext cx="4174922" cy="53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49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6EFD0-3918-888F-63FF-65D25A78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22" y="399929"/>
            <a:ext cx="10166685" cy="518395"/>
          </a:xfrm>
        </p:spPr>
        <p:txBody>
          <a:bodyPr>
            <a:noAutofit/>
          </a:bodyPr>
          <a:lstStyle/>
          <a:p>
            <a:r>
              <a:rPr lang="fr-FR" sz="2800" dirty="0"/>
              <a:t>Compétence </a:t>
            </a:r>
            <a:br>
              <a:rPr lang="fr-FR" sz="2800" dirty="0"/>
            </a:br>
            <a:r>
              <a:rPr lang="fr-FR" sz="2800" dirty="0"/>
              <a:t>Scénariser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BD9DE1-5ABC-CD6D-F94D-EDEDC8C325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70" y="1296688"/>
            <a:ext cx="4123658" cy="443107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AD2DAE-2AD3-40D0-9DAA-8C5C482E6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872" y="282818"/>
            <a:ext cx="2954881" cy="3736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C74234-6410-057D-D455-1B6322C7C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404" y="3831898"/>
            <a:ext cx="2476203" cy="18717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B520524-D282-8BC3-5680-E62DB2F2FB5B}"/>
              </a:ext>
            </a:extLst>
          </p:cNvPr>
          <p:cNvSpPr txBox="1"/>
          <p:nvPr/>
        </p:nvSpPr>
        <p:spPr>
          <a:xfrm>
            <a:off x="1046746" y="6043982"/>
            <a:ext cx="3419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Niveau découverte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BD2B6B-6208-E479-C8A9-56CC3D85943D}"/>
              </a:ext>
            </a:extLst>
          </p:cNvPr>
          <p:cNvSpPr txBox="1"/>
          <p:nvPr/>
        </p:nvSpPr>
        <p:spPr>
          <a:xfrm>
            <a:off x="6012874" y="6108937"/>
            <a:ext cx="6179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Niveau avancé </a:t>
            </a:r>
          </a:p>
        </p:txBody>
      </p:sp>
    </p:spTree>
    <p:extLst>
      <p:ext uri="{BB962C8B-B14F-4D97-AF65-F5344CB8AC3E}">
        <p14:creationId xmlns:p14="http://schemas.microsoft.com/office/powerpoint/2010/main" val="3200834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39264-4411-DE33-DD3A-F6AFAD72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315" y="232166"/>
            <a:ext cx="10166685" cy="1078213"/>
          </a:xfrm>
        </p:spPr>
        <p:txBody>
          <a:bodyPr/>
          <a:lstStyle/>
          <a:p>
            <a:r>
              <a:rPr lang="fr-FR" dirty="0"/>
              <a:t>Exemples de pages du parcours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7CA8B8-6194-BA74-7D92-9BE3EB7FA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E34105-68A7-A944-9809-1E5A4ACFC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98" y="1967831"/>
            <a:ext cx="5826273" cy="373084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5D0D33-235C-1580-DAEC-DB1CE89A07E0}"/>
              </a:ext>
            </a:extLst>
          </p:cNvPr>
          <p:cNvSpPr txBox="1"/>
          <p:nvPr/>
        </p:nvSpPr>
        <p:spPr>
          <a:xfrm>
            <a:off x="652659" y="1445317"/>
            <a:ext cx="645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Ressource proposée sur la page « </a:t>
            </a:r>
            <a:r>
              <a:rPr lang="fr-FR" i="1" dirty="0"/>
              <a:t>Guider - niveau avancé »</a:t>
            </a:r>
            <a:r>
              <a:rPr lang="fr-FR" dirty="0"/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3815473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E34105-68A7-A944-9809-1E5A4ACFC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3" y="2302485"/>
            <a:ext cx="4245302" cy="27184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E17DE0-0FB8-155F-F3D7-8136174E1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78" y="1125452"/>
            <a:ext cx="6267708" cy="46698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5D0D33-235C-1580-DAEC-DB1CE89A07E0}"/>
              </a:ext>
            </a:extLst>
          </p:cNvPr>
          <p:cNvSpPr txBox="1"/>
          <p:nvPr/>
        </p:nvSpPr>
        <p:spPr>
          <a:xfrm>
            <a:off x="310612" y="1656154"/>
            <a:ext cx="431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Ressource proposée sur la page « </a:t>
            </a:r>
            <a:r>
              <a:rPr lang="fr-FR" i="1" dirty="0"/>
              <a:t>Guider - niveau avancé »</a:t>
            </a:r>
            <a:r>
              <a:rPr lang="fr-FR" dirty="0"/>
              <a:t> 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05BEFF-1109-BBF9-31CD-41E9A0490C4A}"/>
              </a:ext>
            </a:extLst>
          </p:cNvPr>
          <p:cNvSpPr txBox="1"/>
          <p:nvPr/>
        </p:nvSpPr>
        <p:spPr>
          <a:xfrm>
            <a:off x="4893772" y="6004978"/>
            <a:ext cx="700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Page du parcours Éléa d’une enseignante inscrite à la formation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A76D3B8-0589-F383-183B-C2BBE11A1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98900" y="1266686"/>
            <a:ext cx="1770309" cy="3894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9D57CB-47A4-3CC5-5469-B693642C9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92" y="116089"/>
            <a:ext cx="1312636" cy="8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9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800ED-78F5-D7DC-FC59-1CAB42FB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1008080"/>
            <a:ext cx="10901362" cy="1078213"/>
          </a:xfrm>
        </p:spPr>
        <p:txBody>
          <a:bodyPr/>
          <a:lstStyle/>
          <a:p>
            <a:r>
              <a:rPr lang="fr-FR" dirty="0"/>
              <a:t>Les étapes de la mise en œuvre d’une formation totalement différenciée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B3FFF2D-CC18-B51D-90DC-564D77F2E179}"/>
              </a:ext>
            </a:extLst>
          </p:cNvPr>
          <p:cNvSpPr/>
          <p:nvPr/>
        </p:nvSpPr>
        <p:spPr>
          <a:xfrm>
            <a:off x="257671" y="1124127"/>
            <a:ext cx="903468" cy="71766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3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053FF7-0D2D-E790-754B-1ED7F4F9B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230" y="2174131"/>
            <a:ext cx="1270000" cy="279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030EEC-FC18-B45C-F607-5420F1E54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05" y="2766030"/>
            <a:ext cx="4567651" cy="296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EC5F2B-0B9A-ED8B-0AB0-EAEAC0661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96501"/>
            <a:ext cx="4995912" cy="10782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53F00BF-A77E-0201-CCB9-D58D42130309}"/>
              </a:ext>
            </a:extLst>
          </p:cNvPr>
          <p:cNvSpPr txBox="1"/>
          <p:nvPr/>
        </p:nvSpPr>
        <p:spPr>
          <a:xfrm>
            <a:off x="7091686" y="2174131"/>
            <a:ext cx="3323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Un questionnaire en ligne </a:t>
            </a:r>
          </a:p>
        </p:txBody>
      </p:sp>
    </p:spTree>
    <p:extLst>
      <p:ext uri="{BB962C8B-B14F-4D97-AF65-F5344CB8AC3E}">
        <p14:creationId xmlns:p14="http://schemas.microsoft.com/office/powerpoint/2010/main" val="367389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AB09A02-4D61-5827-F8E1-66016DE36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5948" y="2110913"/>
            <a:ext cx="6560178" cy="456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DE16FC-75FD-14A1-387B-F2EBA6A4B608}"/>
              </a:ext>
            </a:extLst>
          </p:cNvPr>
          <p:cNvSpPr txBox="1"/>
          <p:nvPr/>
        </p:nvSpPr>
        <p:spPr>
          <a:xfrm>
            <a:off x="286523" y="3717502"/>
            <a:ext cx="3073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Engager les stagiaires dans une posture volontaire de formation.</a:t>
            </a:r>
          </a:p>
          <a:p>
            <a:pPr algn="ctr"/>
            <a:endParaRPr lang="fr-FR" sz="2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F9C1F02-6712-9229-4ACA-0FDAD7A647EB}"/>
              </a:ext>
            </a:extLst>
          </p:cNvPr>
          <p:cNvCxnSpPr/>
          <p:nvPr/>
        </p:nvCxnSpPr>
        <p:spPr>
          <a:xfrm>
            <a:off x="698945" y="1495366"/>
            <a:ext cx="11105322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0ECEDCBE-BA3D-9044-4A5F-D667B4A150AD}"/>
              </a:ext>
            </a:extLst>
          </p:cNvPr>
          <p:cNvSpPr/>
          <p:nvPr/>
        </p:nvSpPr>
        <p:spPr>
          <a:xfrm>
            <a:off x="1364328" y="1014204"/>
            <a:ext cx="917944" cy="86386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CF9CC09-BDBC-CA14-108B-6C31DDE0714B}"/>
              </a:ext>
            </a:extLst>
          </p:cNvPr>
          <p:cNvSpPr txBox="1"/>
          <p:nvPr/>
        </p:nvSpPr>
        <p:spPr>
          <a:xfrm>
            <a:off x="19523" y="1878073"/>
            <a:ext cx="35575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des compétences</a:t>
            </a:r>
          </a:p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apprenants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9C546785-A55B-7AFE-F999-E05E871B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61" y="3056998"/>
            <a:ext cx="1804976" cy="3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96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DE16FC-75FD-14A1-387B-F2EBA6A4B608}"/>
              </a:ext>
            </a:extLst>
          </p:cNvPr>
          <p:cNvSpPr txBox="1"/>
          <p:nvPr/>
        </p:nvSpPr>
        <p:spPr>
          <a:xfrm>
            <a:off x="432322" y="3663522"/>
            <a:ext cx="3073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Négocier avec les stagiaires un déroulé de formation qui convient à tous via les plans de travail.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5ABD0BC-081D-7214-9482-C7587CA22D44}"/>
              </a:ext>
            </a:extLst>
          </p:cNvPr>
          <p:cNvGrpSpPr/>
          <p:nvPr/>
        </p:nvGrpSpPr>
        <p:grpSpPr>
          <a:xfrm>
            <a:off x="698945" y="1014204"/>
            <a:ext cx="11105322" cy="863870"/>
            <a:chOff x="477078" y="1449103"/>
            <a:chExt cx="11105322" cy="863870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F9C1F02-6712-9229-4ACA-0FDAD7A647EB}"/>
                </a:ext>
              </a:extLst>
            </p:cNvPr>
            <p:cNvCxnSpPr/>
            <p:nvPr/>
          </p:nvCxnSpPr>
          <p:spPr>
            <a:xfrm>
              <a:off x="477078" y="1930265"/>
              <a:ext cx="1110532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ECEDCBE-BA3D-9044-4A5F-D667B4A150AD}"/>
                </a:ext>
              </a:extLst>
            </p:cNvPr>
            <p:cNvSpPr/>
            <p:nvPr/>
          </p:nvSpPr>
          <p:spPr>
            <a:xfrm>
              <a:off x="1142461" y="144910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DECB1F8-3287-A629-8E99-009CCA13C820}"/>
                </a:ext>
              </a:extLst>
            </p:cNvPr>
            <p:cNvSpPr/>
            <p:nvPr/>
          </p:nvSpPr>
          <p:spPr>
            <a:xfrm>
              <a:off x="2886201" y="144910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C546785-A55B-7AFE-F999-E05E871B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61" y="3056998"/>
            <a:ext cx="1804976" cy="39709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35262B9-22F1-F5F9-4042-BDC853742518}"/>
              </a:ext>
            </a:extLst>
          </p:cNvPr>
          <p:cNvSpPr txBox="1"/>
          <p:nvPr/>
        </p:nvSpPr>
        <p:spPr>
          <a:xfrm>
            <a:off x="2238556" y="1920224"/>
            <a:ext cx="265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 virtuelle d’organisation de la formation</a:t>
            </a:r>
          </a:p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78607C6-B7B6-5940-D4C6-1B634ECF0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063" y="2295435"/>
            <a:ext cx="6924414" cy="432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970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DE16FC-75FD-14A1-387B-F2EBA6A4B608}"/>
              </a:ext>
            </a:extLst>
          </p:cNvPr>
          <p:cNvSpPr txBox="1"/>
          <p:nvPr/>
        </p:nvSpPr>
        <p:spPr>
          <a:xfrm>
            <a:off x="272163" y="3796694"/>
            <a:ext cx="3294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Préparer le plan de travail du formateur et permettre aux stagiaires de se préparer pour atteindre leurs objectifs.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5ABD0BC-081D-7214-9482-C7587CA22D44}"/>
              </a:ext>
            </a:extLst>
          </p:cNvPr>
          <p:cNvGrpSpPr/>
          <p:nvPr/>
        </p:nvGrpSpPr>
        <p:grpSpPr>
          <a:xfrm>
            <a:off x="698945" y="1014204"/>
            <a:ext cx="11105322" cy="883039"/>
            <a:chOff x="477078" y="1449103"/>
            <a:chExt cx="11105322" cy="883039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F9C1F02-6712-9229-4ACA-0FDAD7A647EB}"/>
                </a:ext>
              </a:extLst>
            </p:cNvPr>
            <p:cNvCxnSpPr/>
            <p:nvPr/>
          </p:nvCxnSpPr>
          <p:spPr>
            <a:xfrm>
              <a:off x="477078" y="1930265"/>
              <a:ext cx="1110532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ECEDCBE-BA3D-9044-4A5F-D667B4A150AD}"/>
                </a:ext>
              </a:extLst>
            </p:cNvPr>
            <p:cNvSpPr/>
            <p:nvPr/>
          </p:nvSpPr>
          <p:spPr>
            <a:xfrm>
              <a:off x="1142461" y="144910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DECB1F8-3287-A629-8E99-009CCA13C820}"/>
                </a:ext>
              </a:extLst>
            </p:cNvPr>
            <p:cNvSpPr/>
            <p:nvPr/>
          </p:nvSpPr>
          <p:spPr>
            <a:xfrm>
              <a:off x="2886201" y="144910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8E2A203-90DC-DFFE-AF79-43B9C4791779}"/>
                </a:ext>
              </a:extLst>
            </p:cNvPr>
            <p:cNvSpPr/>
            <p:nvPr/>
          </p:nvSpPr>
          <p:spPr>
            <a:xfrm>
              <a:off x="4658641" y="146827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C546785-A55B-7AFE-F999-E05E871B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61" y="3056998"/>
            <a:ext cx="1804976" cy="3970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4525D6B-A702-51FC-2724-AF9C047FC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77" y="1765722"/>
            <a:ext cx="5737360" cy="4949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874F7A0-6B9A-009E-46E0-6038043741FE}"/>
              </a:ext>
            </a:extLst>
          </p:cNvPr>
          <p:cNvSpPr txBox="1"/>
          <p:nvPr/>
        </p:nvSpPr>
        <p:spPr>
          <a:xfrm>
            <a:off x="2282272" y="1971438"/>
            <a:ext cx="6181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</a:t>
            </a:r>
          </a:p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présentiels</a:t>
            </a:r>
          </a:p>
        </p:txBody>
      </p:sp>
    </p:spTree>
    <p:extLst>
      <p:ext uri="{BB962C8B-B14F-4D97-AF65-F5344CB8AC3E}">
        <p14:creationId xmlns:p14="http://schemas.microsoft.com/office/powerpoint/2010/main" val="1509351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DE16FC-75FD-14A1-387B-F2EBA6A4B608}"/>
              </a:ext>
            </a:extLst>
          </p:cNvPr>
          <p:cNvSpPr txBox="1"/>
          <p:nvPr/>
        </p:nvSpPr>
        <p:spPr>
          <a:xfrm>
            <a:off x="286523" y="3759862"/>
            <a:ext cx="3073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Accompagner le déroulé individualisé pour permettre à chaque stagiaire d’atteindre ses objectifs.</a:t>
            </a:r>
          </a:p>
          <a:p>
            <a:pPr algn="ctr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5ABD0BC-081D-7214-9482-C7587CA22D44}"/>
              </a:ext>
            </a:extLst>
          </p:cNvPr>
          <p:cNvGrpSpPr/>
          <p:nvPr/>
        </p:nvGrpSpPr>
        <p:grpSpPr>
          <a:xfrm>
            <a:off x="698945" y="1014204"/>
            <a:ext cx="11105322" cy="883040"/>
            <a:chOff x="477078" y="1449103"/>
            <a:chExt cx="11105322" cy="883040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F9C1F02-6712-9229-4ACA-0FDAD7A647EB}"/>
                </a:ext>
              </a:extLst>
            </p:cNvPr>
            <p:cNvCxnSpPr/>
            <p:nvPr/>
          </p:nvCxnSpPr>
          <p:spPr>
            <a:xfrm>
              <a:off x="477078" y="1930265"/>
              <a:ext cx="1110532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ECEDCBE-BA3D-9044-4A5F-D667B4A150AD}"/>
                </a:ext>
              </a:extLst>
            </p:cNvPr>
            <p:cNvSpPr/>
            <p:nvPr/>
          </p:nvSpPr>
          <p:spPr>
            <a:xfrm>
              <a:off x="1142461" y="144910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DECB1F8-3287-A629-8E99-009CCA13C820}"/>
                </a:ext>
              </a:extLst>
            </p:cNvPr>
            <p:cNvSpPr/>
            <p:nvPr/>
          </p:nvSpPr>
          <p:spPr>
            <a:xfrm>
              <a:off x="2886201" y="144910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8E2A203-90DC-DFFE-AF79-43B9C4791779}"/>
                </a:ext>
              </a:extLst>
            </p:cNvPr>
            <p:cNvSpPr/>
            <p:nvPr/>
          </p:nvSpPr>
          <p:spPr>
            <a:xfrm>
              <a:off x="4658641" y="146827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2AF87E-564A-7B8A-E84B-424BE9A4B8AF}"/>
                </a:ext>
              </a:extLst>
            </p:cNvPr>
            <p:cNvSpPr/>
            <p:nvPr/>
          </p:nvSpPr>
          <p:spPr>
            <a:xfrm>
              <a:off x="6271434" y="146827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C546785-A55B-7AFE-F999-E05E871B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61" y="3056998"/>
            <a:ext cx="1804976" cy="3970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F019DEB-6DE3-B38F-8240-9CBDADAAF884}"/>
              </a:ext>
            </a:extLst>
          </p:cNvPr>
          <p:cNvSpPr txBox="1"/>
          <p:nvPr/>
        </p:nvSpPr>
        <p:spPr>
          <a:xfrm>
            <a:off x="5461122" y="1976528"/>
            <a:ext cx="29823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 de la mise en œuvre de la formation différenciée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E582636-E92E-88EA-BB1D-CA165FF5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60" y="3056998"/>
            <a:ext cx="6088412" cy="318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D04321A-FBC0-84BF-C844-077280D83E52}"/>
              </a:ext>
            </a:extLst>
          </p:cNvPr>
          <p:cNvSpPr txBox="1"/>
          <p:nvPr/>
        </p:nvSpPr>
        <p:spPr>
          <a:xfrm>
            <a:off x="1995355" y="6410937"/>
            <a:ext cx="8763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Une formation à la carte avec des regroupements lors des temps en présentiel </a:t>
            </a:r>
          </a:p>
        </p:txBody>
      </p:sp>
    </p:spTree>
    <p:extLst>
      <p:ext uri="{BB962C8B-B14F-4D97-AF65-F5344CB8AC3E}">
        <p14:creationId xmlns:p14="http://schemas.microsoft.com/office/powerpoint/2010/main" val="2688664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DE16FC-75FD-14A1-387B-F2EBA6A4B608}"/>
              </a:ext>
            </a:extLst>
          </p:cNvPr>
          <p:cNvSpPr txBox="1"/>
          <p:nvPr/>
        </p:nvSpPr>
        <p:spPr>
          <a:xfrm>
            <a:off x="286523" y="3676896"/>
            <a:ext cx="3073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Visualiser la progression individuelle de chaque stagiaire pour accompagner son acquisition de compétence.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5ABD0BC-081D-7214-9482-C7587CA22D44}"/>
              </a:ext>
            </a:extLst>
          </p:cNvPr>
          <p:cNvGrpSpPr/>
          <p:nvPr/>
        </p:nvGrpSpPr>
        <p:grpSpPr>
          <a:xfrm>
            <a:off x="698945" y="1014204"/>
            <a:ext cx="11105322" cy="883041"/>
            <a:chOff x="477078" y="1449103"/>
            <a:chExt cx="11105322" cy="883041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F9C1F02-6712-9229-4ACA-0FDAD7A647EB}"/>
                </a:ext>
              </a:extLst>
            </p:cNvPr>
            <p:cNvCxnSpPr/>
            <p:nvPr/>
          </p:nvCxnSpPr>
          <p:spPr>
            <a:xfrm>
              <a:off x="477078" y="1930265"/>
              <a:ext cx="1110532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ECEDCBE-BA3D-9044-4A5F-D667B4A150AD}"/>
                </a:ext>
              </a:extLst>
            </p:cNvPr>
            <p:cNvSpPr/>
            <p:nvPr/>
          </p:nvSpPr>
          <p:spPr>
            <a:xfrm>
              <a:off x="1142461" y="144910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DECB1F8-3287-A629-8E99-009CCA13C820}"/>
                </a:ext>
              </a:extLst>
            </p:cNvPr>
            <p:cNvSpPr/>
            <p:nvPr/>
          </p:nvSpPr>
          <p:spPr>
            <a:xfrm>
              <a:off x="2886201" y="144910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8E2A203-90DC-DFFE-AF79-43B9C4791779}"/>
                </a:ext>
              </a:extLst>
            </p:cNvPr>
            <p:cNvSpPr/>
            <p:nvPr/>
          </p:nvSpPr>
          <p:spPr>
            <a:xfrm>
              <a:off x="4658641" y="146827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2AF87E-564A-7B8A-E84B-424BE9A4B8AF}"/>
                </a:ext>
              </a:extLst>
            </p:cNvPr>
            <p:cNvSpPr/>
            <p:nvPr/>
          </p:nvSpPr>
          <p:spPr>
            <a:xfrm>
              <a:off x="6271434" y="146827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7E073B1-3FBC-4598-1921-90E8887FC5AD}"/>
                </a:ext>
              </a:extLst>
            </p:cNvPr>
            <p:cNvSpPr/>
            <p:nvPr/>
          </p:nvSpPr>
          <p:spPr>
            <a:xfrm>
              <a:off x="7923026" y="1468275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C546785-A55B-7AFE-F999-E05E871B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61" y="3056998"/>
            <a:ext cx="1804976" cy="3970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329949-7D16-A7DD-87C2-D2B1D7704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488" y="2207284"/>
            <a:ext cx="3838089" cy="3798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FFCCFA-BCB6-39C2-6407-473DA745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228" y="3982621"/>
            <a:ext cx="4140039" cy="276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96AF645-8F7A-BE8D-1EC3-75FB87CC503F}"/>
              </a:ext>
            </a:extLst>
          </p:cNvPr>
          <p:cNvSpPr txBox="1"/>
          <p:nvPr/>
        </p:nvSpPr>
        <p:spPr>
          <a:xfrm>
            <a:off x="7812622" y="1976528"/>
            <a:ext cx="1582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</a:t>
            </a:r>
          </a:p>
          <a:p>
            <a:pPr algn="ctr"/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individualisé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F7BE61-22ED-14F6-FB77-097DA94C0B71}"/>
              </a:ext>
            </a:extLst>
          </p:cNvPr>
          <p:cNvSpPr txBox="1"/>
          <p:nvPr/>
        </p:nvSpPr>
        <p:spPr>
          <a:xfrm>
            <a:off x="2688665" y="6392689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Un suivi individualisé et personnalisé </a:t>
            </a:r>
          </a:p>
        </p:txBody>
      </p:sp>
    </p:spTree>
    <p:extLst>
      <p:ext uri="{BB962C8B-B14F-4D97-AF65-F5344CB8AC3E}">
        <p14:creationId xmlns:p14="http://schemas.microsoft.com/office/powerpoint/2010/main" val="2389106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354B5-34EB-6173-1AC6-8AEB1398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Contexte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0AB50-5E92-C9BD-A9C8-39E51DFC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0" y="2469594"/>
            <a:ext cx="7308181" cy="3533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/>
              <a:t>La plateforme Moodle Éléa dans l’académie de Versailles </a:t>
            </a:r>
          </a:p>
          <a:p>
            <a:pPr lvl="1"/>
            <a:r>
              <a:rPr lang="fr-FR" sz="2800" dirty="0"/>
              <a:t>Disponible en expérimentation de 2016 à septembre 2020 </a:t>
            </a:r>
          </a:p>
          <a:p>
            <a:pPr marL="457200" lvl="1" indent="0">
              <a:buNone/>
            </a:pP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CB1EF3-E191-D741-602C-91825664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8" y="2708514"/>
            <a:ext cx="4294322" cy="23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1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EDE16FC-75FD-14A1-387B-F2EBA6A4B608}"/>
              </a:ext>
            </a:extLst>
          </p:cNvPr>
          <p:cNvSpPr txBox="1"/>
          <p:nvPr/>
        </p:nvSpPr>
        <p:spPr>
          <a:xfrm>
            <a:off x="286523" y="3676896"/>
            <a:ext cx="3073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Analyser les productions des stagiaires et échanger sur l’acquisition de nouvelles compétences.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5ABD0BC-081D-7214-9482-C7587CA22D44}"/>
              </a:ext>
            </a:extLst>
          </p:cNvPr>
          <p:cNvGrpSpPr/>
          <p:nvPr/>
        </p:nvGrpSpPr>
        <p:grpSpPr>
          <a:xfrm>
            <a:off x="698945" y="1014204"/>
            <a:ext cx="11105322" cy="883042"/>
            <a:chOff x="477078" y="1449103"/>
            <a:chExt cx="11105322" cy="883042"/>
          </a:xfrm>
        </p:grpSpPr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0F9C1F02-6712-9229-4ACA-0FDAD7A647EB}"/>
                </a:ext>
              </a:extLst>
            </p:cNvPr>
            <p:cNvCxnSpPr/>
            <p:nvPr/>
          </p:nvCxnSpPr>
          <p:spPr>
            <a:xfrm>
              <a:off x="477078" y="1930265"/>
              <a:ext cx="11105322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0ECEDCBE-BA3D-9044-4A5F-D667B4A150AD}"/>
                </a:ext>
              </a:extLst>
            </p:cNvPr>
            <p:cNvSpPr/>
            <p:nvPr/>
          </p:nvSpPr>
          <p:spPr>
            <a:xfrm>
              <a:off x="1142461" y="144910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DECB1F8-3287-A629-8E99-009CCA13C820}"/>
                </a:ext>
              </a:extLst>
            </p:cNvPr>
            <p:cNvSpPr/>
            <p:nvPr/>
          </p:nvSpPr>
          <p:spPr>
            <a:xfrm>
              <a:off x="2886201" y="144910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8E2A203-90DC-DFFE-AF79-43B9C4791779}"/>
                </a:ext>
              </a:extLst>
            </p:cNvPr>
            <p:cNvSpPr/>
            <p:nvPr/>
          </p:nvSpPr>
          <p:spPr>
            <a:xfrm>
              <a:off x="4658641" y="1468273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32AF87E-564A-7B8A-E84B-424BE9A4B8AF}"/>
                </a:ext>
              </a:extLst>
            </p:cNvPr>
            <p:cNvSpPr/>
            <p:nvPr/>
          </p:nvSpPr>
          <p:spPr>
            <a:xfrm>
              <a:off x="6271434" y="1468274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7E073B1-3FBC-4598-1921-90E8887FC5AD}"/>
                </a:ext>
              </a:extLst>
            </p:cNvPr>
            <p:cNvSpPr/>
            <p:nvPr/>
          </p:nvSpPr>
          <p:spPr>
            <a:xfrm>
              <a:off x="7923026" y="1468275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22BD11CB-AC20-BB7B-C81F-0125E1D5E902}"/>
                </a:ext>
              </a:extLst>
            </p:cNvPr>
            <p:cNvSpPr/>
            <p:nvPr/>
          </p:nvSpPr>
          <p:spPr>
            <a:xfrm>
              <a:off x="9816315" y="1468276"/>
              <a:ext cx="917944" cy="86386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9C546785-A55B-7AFE-F999-E05E871B2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61" y="3056998"/>
            <a:ext cx="1804976" cy="3970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124D8CA-8EEC-DA6E-5038-2A408056D193}"/>
              </a:ext>
            </a:extLst>
          </p:cNvPr>
          <p:cNvSpPr txBox="1"/>
          <p:nvPr/>
        </p:nvSpPr>
        <p:spPr>
          <a:xfrm>
            <a:off x="7432671" y="1976528"/>
            <a:ext cx="6181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des </a:t>
            </a:r>
          </a:p>
          <a:p>
            <a:pPr algn="ctr"/>
            <a:r>
              <a:rPr lang="fr-F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niveaux d’acquisition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A596609-9D5A-771F-C783-76F7DCE8D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313" y="2622859"/>
            <a:ext cx="4983103" cy="3727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78D0122-CE98-DC81-28CD-1566A4F1C054}"/>
              </a:ext>
            </a:extLst>
          </p:cNvPr>
          <p:cNvSpPr txBox="1"/>
          <p:nvPr/>
        </p:nvSpPr>
        <p:spPr>
          <a:xfrm>
            <a:off x="2561035" y="6488668"/>
            <a:ext cx="6807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Une montée en compétence progressive grâce à des missions</a:t>
            </a:r>
          </a:p>
        </p:txBody>
      </p:sp>
    </p:spTree>
    <p:extLst>
      <p:ext uri="{BB962C8B-B14F-4D97-AF65-F5344CB8AC3E}">
        <p14:creationId xmlns:p14="http://schemas.microsoft.com/office/powerpoint/2010/main" val="2543449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5D7EA2-F3A2-E190-C18A-2A2460617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33" y="2350787"/>
            <a:ext cx="11563125" cy="2368697"/>
          </a:xfrm>
        </p:spPr>
        <p:txBody>
          <a:bodyPr>
            <a:normAutofit/>
          </a:bodyPr>
          <a:lstStyle/>
          <a:p>
            <a:r>
              <a:rPr lang="fr-FR" sz="4000" dirty="0"/>
              <a:t>Et vous, quel sera votre parcours ? </a:t>
            </a:r>
          </a:p>
        </p:txBody>
      </p:sp>
    </p:spTree>
    <p:extLst>
      <p:ext uri="{BB962C8B-B14F-4D97-AF65-F5344CB8AC3E}">
        <p14:creationId xmlns:p14="http://schemas.microsoft.com/office/powerpoint/2010/main" val="313169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8334A-F319-17E5-542C-ADC04368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99F2CE-DFB0-B5B0-12B4-16CDDBE8B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1130238"/>
            <a:ext cx="9510418" cy="5278758"/>
          </a:xfrm>
        </p:spPr>
      </p:pic>
    </p:spTree>
    <p:extLst>
      <p:ext uri="{BB962C8B-B14F-4D97-AF65-F5344CB8AC3E}">
        <p14:creationId xmlns:p14="http://schemas.microsoft.com/office/powerpoint/2010/main" val="1267914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8334A-F319-17E5-542C-ADC04368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99F2CE-DFB0-B5B0-12B4-16CDDBE8B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2" y="1573522"/>
            <a:ext cx="6200702" cy="34417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142D0E-DDCB-E80E-BFBE-0205DE0F8E8F}"/>
              </a:ext>
            </a:extLst>
          </p:cNvPr>
          <p:cNvSpPr txBox="1"/>
          <p:nvPr/>
        </p:nvSpPr>
        <p:spPr>
          <a:xfrm>
            <a:off x="7362963" y="5188656"/>
            <a:ext cx="6179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70C0"/>
                </a:solidFill>
              </a:rPr>
              <a:t>http://</a:t>
            </a:r>
            <a:r>
              <a:rPr lang="fr-FR" sz="3600" dirty="0" err="1">
                <a:solidFill>
                  <a:srgbClr val="0070C0"/>
                </a:solidFill>
              </a:rPr>
              <a:t>acver.fr</a:t>
            </a:r>
            <a:r>
              <a:rPr lang="fr-FR" sz="3600" dirty="0">
                <a:solidFill>
                  <a:srgbClr val="0070C0"/>
                </a:solidFill>
              </a:rPr>
              <a:t>/t5z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48002F7-D251-87A1-05B9-BA2A4494E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54" y="1669344"/>
            <a:ext cx="34925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4AB7B-59A1-E4D1-5F33-CD1ECFD6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Merci à </a:t>
            </a:r>
            <a:r>
              <a:rPr lang="fr-FR" sz="2800"/>
              <a:t>tous ! </a:t>
            </a:r>
            <a:endParaRPr lang="fr-FR" sz="28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9A45341-02FE-C14D-BD63-17D7FD345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2662000"/>
            <a:ext cx="85725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354B5-34EB-6173-1AC6-8AEB1398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Contexte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0AB50-5E92-C9BD-A9C8-39E51DFC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0" y="2469594"/>
            <a:ext cx="7308181" cy="3533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/>
              <a:t>La plateforme Moodle Éléa dans l’académie de Versailles </a:t>
            </a:r>
          </a:p>
          <a:p>
            <a:pPr lvl="1"/>
            <a:r>
              <a:rPr lang="fr-FR" sz="2800" dirty="0"/>
              <a:t>Disponible en expérimentation de 2016 à septembre 2020 </a:t>
            </a:r>
          </a:p>
          <a:p>
            <a:pPr lvl="1"/>
            <a:r>
              <a:rPr lang="fr-FR" sz="2800" dirty="0"/>
              <a:t>Généralisée à l’ensemble des collèges et lycées depuis septembre 2020 </a:t>
            </a:r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CB1EF3-E191-D741-602C-91825664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8" y="2708514"/>
            <a:ext cx="4294322" cy="23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5354B5-34EB-6173-1AC6-8AEB1398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Contexte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0AB50-5E92-C9BD-A9C8-39E51DFC6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0" y="2469594"/>
            <a:ext cx="7308181" cy="3533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/>
              <a:t>La plateforme Moodle Éléa dans l’académie de Versailles </a:t>
            </a:r>
          </a:p>
          <a:p>
            <a:pPr lvl="1"/>
            <a:r>
              <a:rPr lang="fr-FR" sz="2800" dirty="0"/>
              <a:t>Disponible en expérimentation de 2016 à septembre 2020 </a:t>
            </a:r>
          </a:p>
          <a:p>
            <a:pPr lvl="1"/>
            <a:r>
              <a:rPr lang="fr-FR" sz="2800" dirty="0"/>
              <a:t>Généralisée à l’ensemble des collèges et lycées depuis septembre 2020 </a:t>
            </a:r>
          </a:p>
          <a:p>
            <a:pPr lvl="1"/>
            <a:r>
              <a:rPr lang="fr-FR" sz="2800" dirty="0"/>
              <a:t>Connexion des élèves via les ENT </a:t>
            </a:r>
          </a:p>
          <a:p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CB1EF3-E191-D741-602C-91825664C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8" y="2708514"/>
            <a:ext cx="4294322" cy="233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8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BA30-EFC6-6677-FFDD-7B6BBF06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130238"/>
            <a:ext cx="11297264" cy="1078213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Les formations à la </a:t>
            </a:r>
            <a:r>
              <a:rPr lang="fr-FR" b="1" dirty="0"/>
              <a:t>conception de parcours </a:t>
            </a:r>
            <a:r>
              <a:rPr lang="fr-FR" dirty="0"/>
              <a:t>de e-éducation dans l’académie de Versailles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463AD28-2A27-8967-1F92-759FF94D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064" y="1990327"/>
            <a:ext cx="5382603" cy="4178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/>
              <a:t>Depuis 2016, des formations pour tous existent pour 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8366A7-97A6-970B-04F8-D5E4A0AF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208451"/>
            <a:ext cx="5899284" cy="37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2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BA30-EFC6-6677-FFDD-7B6BBF06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130238"/>
            <a:ext cx="11297264" cy="1078213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Les formations à la </a:t>
            </a:r>
            <a:r>
              <a:rPr lang="fr-FR" b="1" dirty="0"/>
              <a:t>conception de parcours </a:t>
            </a:r>
            <a:r>
              <a:rPr lang="fr-FR" dirty="0"/>
              <a:t>de e-éducation dans l’académie de Versailles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463AD28-2A27-8967-1F92-759FF94D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064" y="1990327"/>
            <a:ext cx="5382603" cy="4178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/>
              <a:t>Depuis 2016, des formations pour tous existent pour :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dirty="0"/>
              <a:t> S’approprier les </a:t>
            </a:r>
            <a:r>
              <a:rPr lang="fr-FR" sz="2400" b="1" dirty="0"/>
              <a:t>enjeux de la e-éducation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8366A7-97A6-970B-04F8-D5E4A0AF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208451"/>
            <a:ext cx="5899284" cy="37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8BA30-EFC6-6677-FFDD-7B6BBF06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130238"/>
            <a:ext cx="11297264" cy="1078213"/>
          </a:xfrm>
        </p:spPr>
        <p:txBody>
          <a:bodyPr>
            <a:normAutofit/>
          </a:bodyPr>
          <a:lstStyle/>
          <a:p>
            <a:pPr fontAlgn="base"/>
            <a:r>
              <a:rPr lang="fr-FR" dirty="0"/>
              <a:t>Les formations à la </a:t>
            </a:r>
            <a:r>
              <a:rPr lang="fr-FR" b="1" dirty="0"/>
              <a:t>conception de parcours </a:t>
            </a:r>
            <a:r>
              <a:rPr lang="fr-FR" dirty="0"/>
              <a:t>de e-éducation dans l’académie de Versailles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463AD28-2A27-8967-1F92-759FF94D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064" y="1990327"/>
            <a:ext cx="5382603" cy="4178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/>
              <a:t>Depuis 2016, des formations pour tous existent pour :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dirty="0"/>
              <a:t> S’approprier les </a:t>
            </a:r>
            <a:r>
              <a:rPr lang="fr-FR" sz="2400" b="1" dirty="0"/>
              <a:t>enjeux de la e-éducation </a:t>
            </a:r>
          </a:p>
          <a:p>
            <a:pPr lvl="1">
              <a:buFont typeface="Wingdings" pitchFamily="2" charset="2"/>
              <a:buChar char="ü"/>
            </a:pPr>
            <a:r>
              <a:rPr lang="fr-FR" sz="2400" b="1" dirty="0"/>
              <a:t> Concevoir</a:t>
            </a:r>
            <a:r>
              <a:rPr lang="fr-FR" sz="2400" dirty="0"/>
              <a:t> ses premiers </a:t>
            </a:r>
            <a:r>
              <a:rPr lang="fr-FR" sz="2400" b="1" dirty="0"/>
              <a:t>parcours</a:t>
            </a:r>
            <a:r>
              <a:rPr lang="fr-FR" sz="2400" dirty="0"/>
              <a:t> sur la plateforme Moodle Éléa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8366A7-97A6-970B-04F8-D5E4A0AF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2" y="2208451"/>
            <a:ext cx="5899284" cy="37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95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M22">
      <a:majorFont>
        <a:latin typeface="Raleway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87E5CE84-3A50-4C6B-99A3-1DF1346B8130}" vid="{2709B135-6D32-4E2F-B8E8-36BAA5AC830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1810</TotalTime>
  <Words>1003</Words>
  <Application>Microsoft Macintosh PowerPoint</Application>
  <PresentationFormat>Grand écran</PresentationFormat>
  <Paragraphs>173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Courier New</vt:lpstr>
      <vt:lpstr>Open Sans</vt:lpstr>
      <vt:lpstr>Raleway</vt:lpstr>
      <vt:lpstr>Raleway Bold</vt:lpstr>
      <vt:lpstr>Wingdings</vt:lpstr>
      <vt:lpstr>Thème Office</vt:lpstr>
      <vt:lpstr>Engager les enseignants grâce à une formation à la conception de parcours totalement différenciée </vt:lpstr>
      <vt:lpstr>Présentation PowerPoint</vt:lpstr>
      <vt:lpstr>Contexte </vt:lpstr>
      <vt:lpstr>Contexte </vt:lpstr>
      <vt:lpstr>Contexte </vt:lpstr>
      <vt:lpstr>Contexte </vt:lpstr>
      <vt:lpstr>Les formations à la conception de parcours de e-éducation dans l’académie de Versailles </vt:lpstr>
      <vt:lpstr>Les formations à la conception de parcours de e-éducation dans l’académie de Versailles </vt:lpstr>
      <vt:lpstr>Les formations à la conception de parcours de e-éducation dans l’académie de Versailles </vt:lpstr>
      <vt:lpstr>Les formations à la conception de parcours de e-éducation dans l’académie de Versailles </vt:lpstr>
      <vt:lpstr>Et après ? </vt:lpstr>
      <vt:lpstr>Et après ? </vt:lpstr>
      <vt:lpstr>Et après ? </vt:lpstr>
      <vt:lpstr>Comment identifier les compétences déjà acquises par les apprenants ?  </vt:lpstr>
      <vt:lpstr>Comment identifier les compétences déjà acquises par les apprenants ?  </vt:lpstr>
      <vt:lpstr>Comment identifier les compétences déjà acquises par les apprenants ?  </vt:lpstr>
      <vt:lpstr>Comment identifier les compétences déjà acquises par les apprenants ?  </vt:lpstr>
      <vt:lpstr>Testez le concepteur qui est en vous ! </vt:lpstr>
      <vt:lpstr>6 compétences du concepteur – 4 niveaux d’acquisition </vt:lpstr>
      <vt:lpstr>Identification du profil de concepteur de chaque apprenant </vt:lpstr>
      <vt:lpstr>Comment proposer des scénarios de formation différents au sein d’un même groupe ? </vt:lpstr>
      <vt:lpstr>Comment proposer des scénarios de formation différents au sein d’un même groupe ? </vt:lpstr>
      <vt:lpstr> Partage du profil avec le formateur</vt:lpstr>
      <vt:lpstr> Partage du profil avec le formateur</vt:lpstr>
      <vt:lpstr>Partage du profil avec le formateur</vt:lpstr>
      <vt:lpstr>Tableur de préparation des plans de travail du formateur </vt:lpstr>
      <vt:lpstr>Partage du profil avec le formateur</vt:lpstr>
      <vt:lpstr>Partage du profil avec le formateur</vt:lpstr>
      <vt:lpstr>Des parcours différents au sein d’un même parcours de formation</vt:lpstr>
      <vt:lpstr>Des parcours différents au sein d’un même parcours de formation</vt:lpstr>
      <vt:lpstr>Compétence  Scénariser</vt:lpstr>
      <vt:lpstr>Exemples de pages du parcours </vt:lpstr>
      <vt:lpstr>Présentation PowerPoint</vt:lpstr>
      <vt:lpstr>Les étapes de la mise en œuvre d’une formation totalement différenciée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 vous, quel sera votre parcours ? </vt:lpstr>
      <vt:lpstr>Présentation PowerPoint</vt:lpstr>
      <vt:lpstr>Présentation PowerPoint</vt:lpstr>
      <vt:lpstr>Merci à tous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Engager les enseignants grâce à une formation à la conception de parcours totalement différenciée </dc:title>
  <dc:creator>Aurélie HEUVELINE</dc:creator>
  <cp:lastModifiedBy>Aurélie HEUVELINE</cp:lastModifiedBy>
  <cp:revision>16</cp:revision>
  <dcterms:created xsi:type="dcterms:W3CDTF">2022-07-05T09:03:17Z</dcterms:created>
  <dcterms:modified xsi:type="dcterms:W3CDTF">2022-07-08T07:45:45Z</dcterms:modified>
</cp:coreProperties>
</file>