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6" r:id="rId2"/>
    <p:sldId id="257" r:id="rId3"/>
    <p:sldId id="258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4" r:id="rId12"/>
    <p:sldId id="276" r:id="rId13"/>
    <p:sldId id="277" r:id="rId14"/>
    <p:sldId id="278" r:id="rId15"/>
    <p:sldId id="281" r:id="rId16"/>
    <p:sldId id="282" r:id="rId17"/>
    <p:sldId id="283" r:id="rId18"/>
    <p:sldId id="284" r:id="rId19"/>
    <p:sldId id="280" r:id="rId20"/>
    <p:sldId id="279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3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8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762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612FF-34FE-45C5-A2FE-08BA1C1AE426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1E6DD-D623-45E7-94D4-312E3FFEED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5415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 userDrawn="1">
            <p:ph type="ctrTitle"/>
          </p:nvPr>
        </p:nvSpPr>
        <p:spPr>
          <a:xfrm>
            <a:off x="1866899" y="1733550"/>
            <a:ext cx="8458200" cy="2667426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rgbClr val="002060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 userDrawn="1">
            <p:ph type="subTitle" idx="1"/>
          </p:nvPr>
        </p:nvSpPr>
        <p:spPr>
          <a:xfrm>
            <a:off x="1866898" y="4537501"/>
            <a:ext cx="8458201" cy="109124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pic>
        <p:nvPicPr>
          <p:cNvPr id="30" name="Image 2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6" y="218304"/>
            <a:ext cx="1291259" cy="66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5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5173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800225"/>
            <a:ext cx="10515600" cy="2886075"/>
          </a:xfrm>
        </p:spPr>
        <p:txBody>
          <a:bodyPr anchor="b">
            <a:normAutofit/>
          </a:bodyPr>
          <a:lstStyle>
            <a:lvl1pPr>
              <a:defRPr sz="3200">
                <a:solidFill>
                  <a:srgbClr val="00133A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829175"/>
            <a:ext cx="10515600" cy="109855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96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46746" y="2333625"/>
            <a:ext cx="4973054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2333625"/>
            <a:ext cx="5041231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34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046745" y="1136261"/>
            <a:ext cx="10166685" cy="69056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46746" y="1963348"/>
            <a:ext cx="4950829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046746" y="2813828"/>
            <a:ext cx="4950829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963348"/>
            <a:ext cx="5041231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813828"/>
            <a:ext cx="5041231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524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503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9788" y="1249129"/>
            <a:ext cx="3932237" cy="903521"/>
          </a:xfrm>
        </p:spPr>
        <p:txBody>
          <a:bodyPr anchor="ctr">
            <a:normAutofit/>
          </a:bodyPr>
          <a:lstStyle>
            <a:lvl1pPr>
              <a:defRPr sz="2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1600201"/>
            <a:ext cx="6172200" cy="4260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305050"/>
            <a:ext cx="3932237" cy="356393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41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8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6" r="-1304" b="2633"/>
          <a:stretch/>
        </p:blipFill>
        <p:spPr>
          <a:xfrm>
            <a:off x="0" y="0"/>
            <a:ext cx="12356432" cy="6858001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>
          <a:xfrm>
            <a:off x="0" y="-1"/>
            <a:ext cx="12204032" cy="685800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zz</a:t>
            </a:r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 userDrawn="1">
            <p:ph type="title"/>
          </p:nvPr>
        </p:nvSpPr>
        <p:spPr>
          <a:xfrm>
            <a:off x="1046746" y="1130238"/>
            <a:ext cx="10166685" cy="1078213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 userDrawn="1">
            <p:ph type="body" idx="1"/>
          </p:nvPr>
        </p:nvSpPr>
        <p:spPr>
          <a:xfrm>
            <a:off x="1046746" y="2343389"/>
            <a:ext cx="10166685" cy="3876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 userDrawn="1">
            <p:ph type="dt" sz="half" idx="2"/>
          </p:nvPr>
        </p:nvSpPr>
        <p:spPr>
          <a:xfrm>
            <a:off x="1046746" y="63777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08B00-CCE8-4C4F-BC19-E7C681DEEC72}" type="datetimeFigureOut">
              <a:rPr lang="fr-FR" smtClean="0"/>
              <a:pPr/>
              <a:t>06/07/2022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 userDrawn="1"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 userDrawn="1">
            <p:ph type="sldNum" sz="quarter" idx="4"/>
          </p:nvPr>
        </p:nvSpPr>
        <p:spPr>
          <a:xfrm>
            <a:off x="8470231" y="63547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60596-BF22-42BF-8CDC-B22E2A4529C4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02" y="267812"/>
            <a:ext cx="1916623" cy="710194"/>
          </a:xfrm>
          <a:prstGeom prst="rect">
            <a:avLst/>
          </a:prstGeom>
        </p:spPr>
      </p:pic>
      <p:cxnSp>
        <p:nvCxnSpPr>
          <p:cNvPr id="8" name="Connecteur droit 7"/>
          <p:cNvCxnSpPr/>
          <p:nvPr userDrawn="1"/>
        </p:nvCxnSpPr>
        <p:spPr>
          <a:xfrm>
            <a:off x="2920707" y="461849"/>
            <a:ext cx="0" cy="3221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979" y="330525"/>
            <a:ext cx="1141934" cy="58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96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7" r:id="rId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400" u="none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00133A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133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133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00133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rgbClr val="00133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moodle.org/plugins/report_growth" TargetMode="External"/><Relationship Id="rId2" Type="http://schemas.openxmlformats.org/officeDocument/2006/relationships/hyperlink" Target="https://moodle.org/plugins/block_edwiser_site_monito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oodle.org/plugins/report_questionstats" TargetMode="External"/><Relationship Id="rId5" Type="http://schemas.openxmlformats.org/officeDocument/2006/relationships/hyperlink" Target="https://moodle.org/plugins/report_modstats" TargetMode="External"/><Relationship Id="rId4" Type="http://schemas.openxmlformats.org/officeDocument/2006/relationships/hyperlink" Target="https://moodle.org/plugins/report_overviewstat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moodle.org/plugins/block_studentstracker" TargetMode="External"/><Relationship Id="rId2" Type="http://schemas.openxmlformats.org/officeDocument/2006/relationships/hyperlink" Target="https://moodle.org/plugins/block_analytics_graph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oodle.org/plugins/local_learning_analytics" TargetMode="External"/><Relationship Id="rId5" Type="http://schemas.openxmlformats.org/officeDocument/2006/relationships/hyperlink" Target="https://moodle.org/plugins/logstore_lanalytics" TargetMode="External"/><Relationship Id="rId4" Type="http://schemas.openxmlformats.org/officeDocument/2006/relationships/hyperlink" Target="https://moodle.org/plugins/block_dedicatio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5FAFEB-16BF-7E1A-4373-1F4A6901FE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Le reporting avec Moodle</a:t>
            </a:r>
            <a:br>
              <a:rPr lang="fr-FR" dirty="0"/>
            </a:br>
            <a:br>
              <a:rPr lang="fr-FR" dirty="0"/>
            </a:br>
            <a:r>
              <a:rPr lang="fr-FR" dirty="0"/>
              <a:t>uniquement avec des plugins disponibles depuis la base officielle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89DE95C-A7F1-FEB5-4444-032E91FE81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Luiggi </a:t>
            </a:r>
            <a:r>
              <a:rPr lang="fr-FR" dirty="0"/>
              <a:t>Sansonetti</a:t>
            </a:r>
          </a:p>
        </p:txBody>
      </p:sp>
    </p:spTree>
    <p:extLst>
      <p:ext uri="{BB962C8B-B14F-4D97-AF65-F5344CB8AC3E}">
        <p14:creationId xmlns:p14="http://schemas.microsoft.com/office/powerpoint/2010/main" val="987858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6D84B4-3BAD-18D7-1274-6847F674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Statistiques d’usage des types de questions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7EFAE75-456C-AAB4-4757-E3514C65A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395" y="2152765"/>
            <a:ext cx="8534400" cy="424815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4B76878-686D-D12D-E682-BC48E4E493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2514"/>
          <a:stretch/>
        </p:blipFill>
        <p:spPr>
          <a:xfrm>
            <a:off x="5717008" y="3347049"/>
            <a:ext cx="6123609" cy="246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466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6D84B4-3BAD-18D7-1274-6847F674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Graphiques d'analyse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ED88459-B694-13E1-24DD-76FC15AA9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23" y="1495964"/>
            <a:ext cx="2038350" cy="2209800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F26F5AC7-B749-A727-848E-2A5853208118}"/>
              </a:ext>
            </a:extLst>
          </p:cNvPr>
          <p:cNvGrpSpPr/>
          <p:nvPr/>
        </p:nvGrpSpPr>
        <p:grpSpPr>
          <a:xfrm>
            <a:off x="926374" y="3497104"/>
            <a:ext cx="5302919" cy="2888519"/>
            <a:chOff x="475861" y="2487616"/>
            <a:chExt cx="5302919" cy="2888519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487711EC-15F1-D4DA-8DD3-9C25928FF2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94970"/>
            <a:stretch/>
          </p:blipFill>
          <p:spPr>
            <a:xfrm>
              <a:off x="475861" y="2488401"/>
              <a:ext cx="494524" cy="2887734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4C7FCF34-B2F8-E7F3-5147-8FF8FF4AC8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4546" r="14931"/>
            <a:stretch/>
          </p:blipFill>
          <p:spPr>
            <a:xfrm>
              <a:off x="811760" y="2487616"/>
              <a:ext cx="4967020" cy="2887734"/>
            </a:xfrm>
            <a:prstGeom prst="rect">
              <a:avLst/>
            </a:prstGeom>
          </p:spPr>
        </p:pic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DA249F0D-B698-4E82-8922-682C4B27FEA8}"/>
              </a:ext>
            </a:extLst>
          </p:cNvPr>
          <p:cNvGrpSpPr/>
          <p:nvPr/>
        </p:nvGrpSpPr>
        <p:grpSpPr>
          <a:xfrm>
            <a:off x="6484309" y="3429000"/>
            <a:ext cx="5066520" cy="2955838"/>
            <a:chOff x="4805268" y="3725126"/>
            <a:chExt cx="5066520" cy="2955838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0F13060A-5D5E-DA39-06AB-503FE06B6C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96606"/>
            <a:stretch/>
          </p:blipFill>
          <p:spPr>
            <a:xfrm>
              <a:off x="4805268" y="3749434"/>
              <a:ext cx="335898" cy="2931530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A462AD55-CFAB-A9A1-CBA8-DF4092E413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5603" r="16503"/>
            <a:stretch/>
          </p:blipFill>
          <p:spPr>
            <a:xfrm>
              <a:off x="5131837" y="3725126"/>
              <a:ext cx="4739951" cy="29315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1258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6D84B4-3BAD-18D7-1274-6847F674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Graphiques d'analyse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B528987-B3D6-C880-BECB-B914FB536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231" y="2465148"/>
            <a:ext cx="8972939" cy="419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189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6D84B4-3BAD-18D7-1274-6847F674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Graphiques d'analyse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09E4BAF-6150-6532-E09A-0A3CDB0DE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97" y="2474478"/>
            <a:ext cx="7353494" cy="317892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7668F09-E884-FBEF-DF6A-45DE59C51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723" y="3111280"/>
            <a:ext cx="5495729" cy="372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773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6D84B4-3BAD-18D7-1274-6847F674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Suivi des étudiants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A9A90-FC88-D027-E79E-70EF859ED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853" y="2818712"/>
            <a:ext cx="3181350" cy="349567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31F4077-48D1-1223-6C3C-2339E0481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2028" y="2085954"/>
            <a:ext cx="2848062" cy="455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504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0E6129-15DD-34C8-AC1E-C4AF86B82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Implication dans le cours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F20A9F-B71F-2405-E6B3-6B203D538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44" y="2226381"/>
            <a:ext cx="6346544" cy="192195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B1CFC0C-83E4-718F-6E6B-14178A20B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177" y="3320513"/>
            <a:ext cx="7002819" cy="318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642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1592CE-2508-3B1B-EEE9-CB866ED56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Analyses des apprentissages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CBB2714-DF26-BB31-AA38-3ABC781E7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841" y="2208451"/>
            <a:ext cx="10922493" cy="398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411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1592CE-2508-3B1B-EEE9-CB866ED56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Analyses des apprentissages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738DBAC-6B80-4120-1E81-101D087C6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898" y="2018732"/>
            <a:ext cx="9270380" cy="437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689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1592CE-2508-3B1B-EEE9-CB866ED56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Analyses des apprentissages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7077C65-C633-9AFA-A2EA-0D231E72E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545" y="2665632"/>
            <a:ext cx="11472909" cy="276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400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B8D41A-9249-1C28-DCD3-ABC71948E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Sources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1A0729-B944-B3CF-82D5-C143C2E66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Edwiser Site Monitor					 3.11 / 4.0</a:t>
            </a:r>
          </a:p>
          <a:p>
            <a:pPr lvl="1"/>
            <a:r>
              <a:rPr lang="fr-FR" dirty="0">
                <a:hlinkClick r:id="rId2"/>
              </a:rPr>
              <a:t>https://moodle.org/plugins/block_edwiser_site_monitor</a:t>
            </a:r>
            <a:endParaRPr lang="fr-FR" dirty="0"/>
          </a:p>
          <a:p>
            <a:r>
              <a:rPr lang="fr-FR" dirty="0"/>
              <a:t>Rapport de croissance		 			 3.11 / 4.0</a:t>
            </a:r>
          </a:p>
          <a:p>
            <a:pPr lvl="1"/>
            <a:r>
              <a:rPr lang="fr-FR" dirty="0">
                <a:hlinkClick r:id="rId3"/>
              </a:rPr>
              <a:t>https://moodle.org/plugins/report_growth</a:t>
            </a:r>
            <a:endParaRPr lang="fr-FR" dirty="0"/>
          </a:p>
          <a:p>
            <a:r>
              <a:rPr lang="fr-FR" dirty="0"/>
              <a:t>Aperçu des statistiques		 			 3.11</a:t>
            </a:r>
          </a:p>
          <a:p>
            <a:pPr lvl="1"/>
            <a:r>
              <a:rPr lang="fr-FR" dirty="0">
                <a:hlinkClick r:id="rId4"/>
              </a:rPr>
              <a:t>https://moodle.org/plugins/report_overviewstats</a:t>
            </a:r>
            <a:endParaRPr lang="fr-FR" dirty="0"/>
          </a:p>
          <a:p>
            <a:r>
              <a:rPr lang="fr-FR" dirty="0"/>
              <a:t>Statistiques d’usage des ressources et activités		 3.11</a:t>
            </a:r>
          </a:p>
          <a:p>
            <a:pPr lvl="1"/>
            <a:r>
              <a:rPr lang="fr-FR" dirty="0">
                <a:hlinkClick r:id="rId5"/>
              </a:rPr>
              <a:t>https://moodle.org/plugins/report_modstats</a:t>
            </a:r>
            <a:endParaRPr lang="fr-FR" dirty="0"/>
          </a:p>
          <a:p>
            <a:r>
              <a:rPr lang="fr-FR" dirty="0"/>
              <a:t>Statistiques d’usage des types de questions		 3.11</a:t>
            </a:r>
          </a:p>
          <a:p>
            <a:pPr lvl="1"/>
            <a:r>
              <a:rPr lang="fr-FR" dirty="0">
                <a:hlinkClick r:id="rId6"/>
              </a:rPr>
              <a:t>https://moodle.org/plugins/report_questionstats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42538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6D84B4-3BAD-18D7-1274-6847F674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Edwiser Site Monitor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7281E8-E87A-36B8-07E7-11004663F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266" y="1992702"/>
            <a:ext cx="11341469" cy="430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6715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B8D41A-9249-1C28-DCD3-ABC71948E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Sources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1A0729-B944-B3CF-82D5-C143C2E66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Graphiques d’analyse			 		 3.11 / 4.0</a:t>
            </a:r>
          </a:p>
          <a:p>
            <a:pPr lvl="1"/>
            <a:r>
              <a:rPr lang="fr-FR" dirty="0">
                <a:hlinkClick r:id="rId2"/>
              </a:rPr>
              <a:t>https://moodle.org/plugins/block_analytics_graphs</a:t>
            </a:r>
            <a:endParaRPr lang="fr-FR" dirty="0"/>
          </a:p>
          <a:p>
            <a:r>
              <a:rPr lang="fr-FR" dirty="0"/>
              <a:t>Suivi des étudiants					 3.11 / 4.0</a:t>
            </a:r>
          </a:p>
          <a:p>
            <a:pPr lvl="1"/>
            <a:r>
              <a:rPr lang="fr-FR" dirty="0">
                <a:hlinkClick r:id="rId3"/>
              </a:rPr>
              <a:t>https://moodle.org/plugins/block_studentstracker</a:t>
            </a:r>
            <a:endParaRPr lang="fr-FR" dirty="0"/>
          </a:p>
          <a:p>
            <a:r>
              <a:rPr lang="fr-FR" dirty="0"/>
              <a:t>Implication dans le cours				 3.11 / 4.0</a:t>
            </a:r>
          </a:p>
          <a:p>
            <a:pPr lvl="1"/>
            <a:r>
              <a:rPr lang="fr-FR" dirty="0">
                <a:hlinkClick r:id="rId4"/>
              </a:rPr>
              <a:t>https://moodle.org/plugins/block_dedication</a:t>
            </a:r>
            <a:endParaRPr lang="fr-FR" dirty="0"/>
          </a:p>
          <a:p>
            <a:r>
              <a:rPr lang="fr-FR" dirty="0"/>
              <a:t>Analyses des apprentissages				 3.11</a:t>
            </a:r>
          </a:p>
          <a:p>
            <a:pPr lvl="1"/>
            <a:r>
              <a:rPr lang="fr-FR" dirty="0">
                <a:hlinkClick r:id="rId5"/>
              </a:rPr>
              <a:t>https://moodle.org/plugins/logstore_lanalytics</a:t>
            </a:r>
            <a:endParaRPr lang="fr-FR" dirty="0"/>
          </a:p>
          <a:p>
            <a:pPr lvl="1"/>
            <a:r>
              <a:rPr lang="fr-FR" dirty="0">
                <a:hlinkClick r:id="rId6"/>
              </a:rPr>
              <a:t>https://moodle.org/plugins/local_learning_analytics</a:t>
            </a:r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6099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6D84B4-3BAD-18D7-1274-6847F674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Edwiser Site Monitor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44AEFE7-D67D-5B1A-F6BB-F567F2D14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66" y="2100784"/>
            <a:ext cx="6985239" cy="41313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A1D14C3-FD81-5B87-1C52-40438A56BE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100784"/>
            <a:ext cx="5811030" cy="413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111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6D84B4-3BAD-18D7-1274-6847F674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Rapports de croissance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3F33459-BAB1-E343-7B8F-6FF897950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17" y="1877342"/>
            <a:ext cx="6327581" cy="481483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CF9FCDE-74BF-BEE5-086D-C488EFCDE3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6194" y="2543787"/>
            <a:ext cx="4443484" cy="379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270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6D84B4-3BAD-18D7-1274-6847F674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Rapports de croissance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CC9E958-B7C7-78A2-5769-04E7DD8E3422}"/>
              </a:ext>
            </a:extLst>
          </p:cNvPr>
          <p:cNvGrpSpPr/>
          <p:nvPr/>
        </p:nvGrpSpPr>
        <p:grpSpPr>
          <a:xfrm>
            <a:off x="115733" y="2687384"/>
            <a:ext cx="11960535" cy="3573940"/>
            <a:chOff x="138021" y="2687384"/>
            <a:chExt cx="11960535" cy="357394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07F5826-BB2E-A368-57D4-995C2F6EB7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98866" y="2687384"/>
              <a:ext cx="6899690" cy="357394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D1C615E1-8B57-7101-B06A-924CB2E342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8021" y="2687384"/>
              <a:ext cx="5695645" cy="35739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1299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6D84B4-3BAD-18D7-1274-6847F674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Aperçu des statistiques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DDB268E-718A-C874-75E0-5E717DB41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563" y="2315792"/>
            <a:ext cx="9718874" cy="419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115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6D84B4-3BAD-18D7-1274-6847F674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Aperçu des statistiques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8374D2D-AE94-CE7A-12DA-88CF5E14C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658" y="2076569"/>
            <a:ext cx="10166685" cy="467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636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6D84B4-3BAD-18D7-1274-6847F674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Statistiques d’usage des ressources et activités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A54EC46-2AB6-5294-5E55-92AE6DC83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813" y="2315793"/>
            <a:ext cx="8334375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181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6D84B4-3BAD-18D7-1274-6847F674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Statistiques d’usage des ressources et activités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F271897-E380-B0E9-169C-C65236F58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78" y="2356199"/>
            <a:ext cx="8248650" cy="31242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249E51D-FA2C-82E4-F095-5D92D9DB16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4702" y="3576771"/>
            <a:ext cx="5179846" cy="305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05179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M22">
      <a:majorFont>
        <a:latin typeface="Raleway 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87E5CE84-3A50-4C6B-99A3-1DF1346B8130}" vid="{2709B135-6D32-4E2F-B8E8-36BAA5AC830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MM22_Modèle_PPT</Template>
  <TotalTime>202</TotalTime>
  <Words>296</Words>
  <Application>Microsoft Office PowerPoint</Application>
  <PresentationFormat>Grand écran</PresentationFormat>
  <Paragraphs>40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6" baseType="lpstr">
      <vt:lpstr>Arial</vt:lpstr>
      <vt:lpstr>Calibri</vt:lpstr>
      <vt:lpstr>Open Sans</vt:lpstr>
      <vt:lpstr>Raleway</vt:lpstr>
      <vt:lpstr>Raleway Bold</vt:lpstr>
      <vt:lpstr>Thème Office</vt:lpstr>
      <vt:lpstr>Le reporting avec Moodle  uniquement avec des plugins disponibles depuis la base officielle</vt:lpstr>
      <vt:lpstr>Edwiser Site Monitor</vt:lpstr>
      <vt:lpstr>Edwiser Site Monitor</vt:lpstr>
      <vt:lpstr>Rapports de croissance</vt:lpstr>
      <vt:lpstr>Rapports de croissance</vt:lpstr>
      <vt:lpstr>Aperçu des statistiques</vt:lpstr>
      <vt:lpstr>Aperçu des statistiques</vt:lpstr>
      <vt:lpstr>Statistiques d’usage des ressources et activités</vt:lpstr>
      <vt:lpstr>Statistiques d’usage des ressources et activités</vt:lpstr>
      <vt:lpstr>Statistiques d’usage des types de questions</vt:lpstr>
      <vt:lpstr>Graphiques d'analyse</vt:lpstr>
      <vt:lpstr>Graphiques d'analyse</vt:lpstr>
      <vt:lpstr>Graphiques d'analyse</vt:lpstr>
      <vt:lpstr>Suivi des étudiants</vt:lpstr>
      <vt:lpstr>Implication dans le cours</vt:lpstr>
      <vt:lpstr>Analyses des apprentissages</vt:lpstr>
      <vt:lpstr>Analyses des apprentissages</vt:lpstr>
      <vt:lpstr>Analyses des apprentissages</vt:lpstr>
      <vt:lpstr>Sources</vt:lpstr>
      <vt:lpstr>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Moodle pour tous Tous pour Moodle</dc:title>
  <dc:creator>Luiggi Sansonetti</dc:creator>
  <cp:lastModifiedBy>Luiggi Sansonetti</cp:lastModifiedBy>
  <cp:revision>15</cp:revision>
  <dcterms:created xsi:type="dcterms:W3CDTF">2022-06-23T06:27:42Z</dcterms:created>
  <dcterms:modified xsi:type="dcterms:W3CDTF">2022-07-06T06:15:43Z</dcterms:modified>
</cp:coreProperties>
</file>