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9" r:id="rId3"/>
    <p:sldId id="264" r:id="rId4"/>
    <p:sldId id="258" r:id="rId5"/>
    <p:sldId id="272" r:id="rId6"/>
    <p:sldId id="261" r:id="rId7"/>
    <p:sldId id="266" r:id="rId8"/>
    <p:sldId id="263" r:id="rId9"/>
    <p:sldId id="265" r:id="rId10"/>
    <p:sldId id="267" r:id="rId11"/>
    <p:sldId id="269" r:id="rId12"/>
    <p:sldId id="270" r:id="rId13"/>
    <p:sldId id="271" r:id="rId14"/>
    <p:sldId id="275" r:id="rId15"/>
    <p:sldId id="262" r:id="rId16"/>
    <p:sldId id="273" r:id="rId17"/>
    <p:sldId id="279" r:id="rId18"/>
    <p:sldId id="278" r:id="rId19"/>
    <p:sldId id="274" r:id="rId20"/>
    <p:sldId id="277" r:id="rId21"/>
    <p:sldId id="276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1FF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12FF-34FE-45C5-A2FE-08BA1C1AE426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E6DD-D623-45E7-94D4-312E3FFEE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1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866899" y="1733550"/>
            <a:ext cx="8458200" cy="266742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866898" y="4537501"/>
            <a:ext cx="8458201" cy="109124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218304"/>
            <a:ext cx="1291259" cy="6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7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800225"/>
            <a:ext cx="10515600" cy="2886075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133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829175"/>
            <a:ext cx="10515600" cy="10985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6746" y="2333625"/>
            <a:ext cx="4973054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333625"/>
            <a:ext cx="5041231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4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6745" y="1136261"/>
            <a:ext cx="10166685" cy="690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746" y="1963348"/>
            <a:ext cx="4950829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746" y="2813828"/>
            <a:ext cx="4950829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963348"/>
            <a:ext cx="5041231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813828"/>
            <a:ext cx="5041231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5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0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1249129"/>
            <a:ext cx="3932237" cy="903521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600201"/>
            <a:ext cx="6172200" cy="4260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05050"/>
            <a:ext cx="3932237" cy="356393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08/07/2022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" r="-1304" b="2633"/>
          <a:stretch/>
        </p:blipFill>
        <p:spPr>
          <a:xfrm>
            <a:off x="0" y="0"/>
            <a:ext cx="12356432" cy="685800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-1"/>
            <a:ext cx="12204032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zz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046746" y="1130238"/>
            <a:ext cx="10166685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046746" y="2343389"/>
            <a:ext cx="10166685" cy="387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1046746" y="63777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8B00-CCE8-4C4F-BC19-E7C681DEEC72}" type="datetimeFigureOut">
              <a:rPr lang="fr-FR" smtClean="0"/>
              <a:pPr/>
              <a:t>08/07/2022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8470231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0596-BF22-42BF-8CDC-B22E2A4529C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2" y="267812"/>
            <a:ext cx="1916623" cy="710194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2920707" y="461849"/>
            <a:ext cx="0" cy="32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79" y="330525"/>
            <a:ext cx="1141934" cy="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u="none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133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13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13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13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rgbClr val="0013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celene.univ-tours.fr/course/view.php?id=1388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celene.univ-tours.fr/course/view.php?id=1388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celene.univ-tours.fr/course/view.php?id=1388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bb1pjPPt1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9F36F-5F03-41B2-88BA-1CC2F5715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HyPE-13 à l’Université de TOURS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4B4510-3CA2-429C-8D69-FC7EB62A7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Une Boite à outils pour Hybrider !</a:t>
            </a:r>
          </a:p>
          <a:p>
            <a:r>
              <a:rPr lang="fr-FR" dirty="0"/>
              <a:t>Un Vocabulaire de l’ingénierie pédagogique</a:t>
            </a:r>
          </a:p>
        </p:txBody>
      </p:sp>
    </p:spTree>
    <p:extLst>
      <p:ext uri="{BB962C8B-B14F-4D97-AF65-F5344CB8AC3E}">
        <p14:creationId xmlns:p14="http://schemas.microsoft.com/office/powerpoint/2010/main" val="257873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1ABA4-C3D4-48FD-BE1C-84DA9B51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48" y="132710"/>
            <a:ext cx="10166685" cy="1078213"/>
          </a:xfrm>
        </p:spPr>
        <p:txBody>
          <a:bodyPr/>
          <a:lstStyle/>
          <a:p>
            <a:r>
              <a:rPr lang="fr-FR" dirty="0"/>
              <a:t>Et à l’intérieur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C09114-B315-4296-BE0B-200196F0E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4712" y="298471"/>
            <a:ext cx="1847758" cy="466911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Vers l’entrée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8CB333-B394-4FEA-8C37-9769EAAC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8391">
            <a:off x="636618" y="2189977"/>
            <a:ext cx="4760749" cy="37749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187CAC-24A8-4011-923F-43D2C0DCF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567" y="1100127"/>
            <a:ext cx="5440466" cy="5225946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92E13810-4D34-45BB-8569-3551EEA6E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231" y="6029878"/>
            <a:ext cx="746400" cy="64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3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1ABA4-C3D4-48FD-BE1C-84DA9B51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48" y="132710"/>
            <a:ext cx="10166685" cy="1078213"/>
          </a:xfrm>
        </p:spPr>
        <p:txBody>
          <a:bodyPr/>
          <a:lstStyle/>
          <a:p>
            <a:r>
              <a:rPr lang="fr-FR" dirty="0"/>
              <a:t>Et à l’intérieur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C09114-B315-4296-BE0B-200196F0E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3110" y="282538"/>
            <a:ext cx="1847758" cy="466911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Vers l’entrée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806191-8707-4F5A-A849-15AFA9FF7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53" y="1232258"/>
            <a:ext cx="5721644" cy="54930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36DCFEC-4B70-4152-9ADF-5717BFF7F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1035">
            <a:off x="309516" y="1254441"/>
            <a:ext cx="5702593" cy="5486682"/>
          </a:xfrm>
          <a:prstGeom prst="rect">
            <a:avLst/>
          </a:prstGeom>
        </p:spPr>
      </p:pic>
      <p:pic>
        <p:nvPicPr>
          <p:cNvPr id="10" name="Espace réservé du contenu 3">
            <a:extLst>
              <a:ext uri="{FF2B5EF4-FFF2-40B4-BE49-F238E27FC236}">
                <a16:creationId xmlns:a16="http://schemas.microsoft.com/office/drawing/2014/main" id="{DD0C7C16-D1AE-4F82-8A02-6382B82C1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231" y="6029878"/>
            <a:ext cx="746400" cy="64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13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1ABA4-C3D4-48FD-BE1C-84DA9B51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48" y="178354"/>
            <a:ext cx="10166685" cy="1078213"/>
          </a:xfrm>
        </p:spPr>
        <p:txBody>
          <a:bodyPr/>
          <a:lstStyle/>
          <a:p>
            <a:r>
              <a:rPr lang="fr-FR" dirty="0"/>
              <a:t>Et à l’intérieur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C09114-B315-4296-BE0B-200196F0E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38512" y="567764"/>
            <a:ext cx="1847758" cy="466911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Vers l’entrée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C88B8E-D692-4025-8CED-80A4032EE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4402">
            <a:off x="512692" y="1185067"/>
            <a:ext cx="5721644" cy="54676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AB9F2A-DFC2-4851-9F50-50318FC41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894" y="1753420"/>
            <a:ext cx="5569236" cy="4330923"/>
          </a:xfrm>
          <a:prstGeom prst="rect">
            <a:avLst/>
          </a:prstGeom>
        </p:spPr>
      </p:pic>
      <p:pic>
        <p:nvPicPr>
          <p:cNvPr id="10" name="Espace réservé du contenu 3">
            <a:extLst>
              <a:ext uri="{FF2B5EF4-FFF2-40B4-BE49-F238E27FC236}">
                <a16:creationId xmlns:a16="http://schemas.microsoft.com/office/drawing/2014/main" id="{96D09F66-3CDC-42EC-A1B4-AE0296588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231" y="6029878"/>
            <a:ext cx="746400" cy="64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798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38DFC-B845-4D02-9009-F88A2BBF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405" y="196122"/>
            <a:ext cx="3608381" cy="1078213"/>
          </a:xfrm>
        </p:spPr>
        <p:txBody>
          <a:bodyPr/>
          <a:lstStyle/>
          <a:p>
            <a:r>
              <a:rPr lang="fr-FR" dirty="0"/>
              <a:t>Et à l’intérieur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16F46C-E077-4C67-9C47-ED0524B9D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56" y="2333625"/>
            <a:ext cx="5721644" cy="38673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60C0E5E-D22F-49E1-B29E-D9FB88B41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596" y="1266342"/>
            <a:ext cx="5721644" cy="4800847"/>
          </a:xfrm>
          <a:prstGeom prst="rect">
            <a:avLst/>
          </a:prstGeom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760335E0-2ADE-4849-808D-9BBAA2927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231" y="6029878"/>
            <a:ext cx="746400" cy="64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348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24E3A-8C8A-42E2-B827-9B36658C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910" y="141931"/>
            <a:ext cx="1906179" cy="1078213"/>
          </a:xfrm>
        </p:spPr>
        <p:txBody>
          <a:bodyPr/>
          <a:lstStyle/>
          <a:p>
            <a:r>
              <a:rPr lang="fr-FR" dirty="0"/>
              <a:t>Et ensuite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B6FDE4-70E7-4EDC-8605-019B8C6D9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021" y="2008894"/>
            <a:ext cx="7099727" cy="1878157"/>
          </a:xfrm>
        </p:spPr>
        <p:txBody>
          <a:bodyPr/>
          <a:lstStyle/>
          <a:p>
            <a:r>
              <a:rPr lang="fr-FR" dirty="0"/>
              <a:t>Ouverture au réseau RENATER – Fédération d’identité au niveau national et international</a:t>
            </a:r>
          </a:p>
          <a:p>
            <a:r>
              <a:rPr lang="fr-FR" dirty="0"/>
              <a:t>Maintenance de l’existant </a:t>
            </a:r>
          </a:p>
          <a:p>
            <a:r>
              <a:rPr lang="fr-FR" dirty="0"/>
              <a:t>Développement éventuelle de nouveaux modules et mises à jours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3BC9FE92-0906-4642-9A17-13E7B503E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231" y="6029878"/>
            <a:ext cx="746400" cy="649768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92F35C-EE68-4111-BB53-F22AFE85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81" y="1952625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6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65B7B-B7DE-48C1-B856-1E15B992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7" y="1130238"/>
            <a:ext cx="5049254" cy="1078213"/>
          </a:xfrm>
        </p:spPr>
        <p:txBody>
          <a:bodyPr/>
          <a:lstStyle/>
          <a:p>
            <a:r>
              <a:rPr lang="fr-FR" dirty="0"/>
              <a:t>Une boite à outils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1E1DD1E-6653-428D-8A38-F40301E91CBF}"/>
              </a:ext>
            </a:extLst>
          </p:cNvPr>
          <p:cNvSpPr txBox="1">
            <a:spLocks/>
          </p:cNvSpPr>
          <p:nvPr/>
        </p:nvSpPr>
        <p:spPr>
          <a:xfrm>
            <a:off x="6096000" y="1130238"/>
            <a:ext cx="5049254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 ouvrage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F943C80C-7A21-4406-84BF-3AE120D6D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5144" y="2700396"/>
            <a:ext cx="1673921" cy="1457208"/>
          </a:xfrm>
          <a:prstGeom prst="rect">
            <a:avLst/>
          </a:prstGeom>
          <a:noFill/>
        </p:spPr>
      </p:pic>
      <p:pic>
        <p:nvPicPr>
          <p:cNvPr id="7" name="Image 6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D0479E47-D742-412F-B10A-37BCB8848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30" y="2297725"/>
            <a:ext cx="1830262" cy="24851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Graphique 8" descr="Coche">
            <a:extLst>
              <a:ext uri="{FF2B5EF4-FFF2-40B4-BE49-F238E27FC236}">
                <a16:creationId xmlns:a16="http://schemas.microsoft.com/office/drawing/2014/main" id="{918E99CA-5059-42D8-90D6-3C8CE7213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9874" y="3989071"/>
            <a:ext cx="658381" cy="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76FF6-BE27-436A-9BB3-9251317B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Aux origines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0D21DA-E340-4049-A610-524A121F3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Là aussi, un constat et des besoins :</a:t>
            </a:r>
          </a:p>
          <a:p>
            <a:pPr lvl="1"/>
            <a:r>
              <a:rPr lang="fr-FR" dirty="0"/>
              <a:t>De clarification du lexique</a:t>
            </a:r>
          </a:p>
          <a:p>
            <a:pPr lvl="1"/>
            <a:r>
              <a:rPr lang="fr-FR" dirty="0"/>
              <a:t>De s’entendre sur les définitions</a:t>
            </a:r>
          </a:p>
          <a:p>
            <a:pPr lvl="1"/>
            <a:r>
              <a:rPr lang="fr-FR" dirty="0"/>
              <a:t>De donner sens à nos travaux et de légitimer nos actions – par la recherche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Pour qui ?</a:t>
            </a:r>
          </a:p>
          <a:p>
            <a:pPr lvl="1"/>
            <a:r>
              <a:rPr lang="fr-FR" dirty="0"/>
              <a:t>Ingénieurs / conseillers pédagogiques – en poste / en devenir</a:t>
            </a:r>
          </a:p>
          <a:p>
            <a:pPr lvl="1"/>
            <a:r>
              <a:rPr lang="fr-FR" dirty="0"/>
              <a:t>Enseignants, enseignants-chercheurs, formateurs – en poste / en devenir</a:t>
            </a:r>
          </a:p>
          <a:p>
            <a:pPr lvl="1"/>
            <a:r>
              <a:rPr lang="fr-FR" dirty="0"/>
              <a:t>Et tous les acteurs de la formation, en général</a:t>
            </a:r>
          </a:p>
        </p:txBody>
      </p:sp>
      <p:pic>
        <p:nvPicPr>
          <p:cNvPr id="4" name="Image 3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AA14BB2E-CBB2-4CB5-93E1-CE5AFD67D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1" y="5930691"/>
            <a:ext cx="682939" cy="9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72CAE-DA99-4B09-A36A-CC05C248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travaux dans le temps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2FCCC-DD73-4FEA-899C-7693DBDE1B3D}"/>
              </a:ext>
            </a:extLst>
          </p:cNvPr>
          <p:cNvSpPr/>
          <p:nvPr/>
        </p:nvSpPr>
        <p:spPr>
          <a:xfrm>
            <a:off x="266700" y="5032869"/>
            <a:ext cx="11658600" cy="1362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01B33-4CB0-45BC-8B74-2B1031420AB2}"/>
              </a:ext>
            </a:extLst>
          </p:cNvPr>
          <p:cNvSpPr/>
          <p:nvPr/>
        </p:nvSpPr>
        <p:spPr>
          <a:xfrm rot="18631801">
            <a:off x="48647" y="4053312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Idée de départ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0DA21-A615-4526-AB37-40671B3BAC9F}"/>
              </a:ext>
            </a:extLst>
          </p:cNvPr>
          <p:cNvSpPr/>
          <p:nvPr/>
        </p:nvSpPr>
        <p:spPr>
          <a:xfrm rot="18631801">
            <a:off x="1034082" y="3756778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Intégration au projet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8AA9BB-4576-4644-944E-CD67F53EA639}"/>
              </a:ext>
            </a:extLst>
          </p:cNvPr>
          <p:cNvSpPr/>
          <p:nvPr/>
        </p:nvSpPr>
        <p:spPr>
          <a:xfrm rot="18631801">
            <a:off x="3548873" y="3603311"/>
            <a:ext cx="249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Appel à contribution</a:t>
            </a:r>
          </a:p>
          <a:p>
            <a:r>
              <a:rPr lang="fr-FR" dirty="0"/>
              <a:t> et lancement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03DCF-9167-459C-A321-0AC13873BF26}"/>
              </a:ext>
            </a:extLst>
          </p:cNvPr>
          <p:cNvSpPr/>
          <p:nvPr/>
        </p:nvSpPr>
        <p:spPr>
          <a:xfrm rot="18631801">
            <a:off x="2142453" y="3270767"/>
            <a:ext cx="3151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Constitution du comité   scientifique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05AE86-57D9-4CC9-9E01-6689BBA5F24A}"/>
              </a:ext>
            </a:extLst>
          </p:cNvPr>
          <p:cNvSpPr/>
          <p:nvPr/>
        </p:nvSpPr>
        <p:spPr>
          <a:xfrm>
            <a:off x="5745453" y="4288919"/>
            <a:ext cx="3199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Evaluation et réécriture, </a:t>
            </a:r>
          </a:p>
          <a:p>
            <a:r>
              <a:rPr lang="fr-FR" dirty="0"/>
              <a:t>travail sur le manuscrit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AC2138-859B-416F-8FE1-8688E9549AC1}"/>
              </a:ext>
            </a:extLst>
          </p:cNvPr>
          <p:cNvSpPr/>
          <p:nvPr/>
        </p:nvSpPr>
        <p:spPr>
          <a:xfrm rot="18631801">
            <a:off x="8269462" y="3793853"/>
            <a:ext cx="2560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Remise du manuscrit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2429B1-993A-44B1-BC2F-F40F15A0D106}"/>
              </a:ext>
            </a:extLst>
          </p:cNvPr>
          <p:cNvSpPr/>
          <p:nvPr/>
        </p:nvSpPr>
        <p:spPr>
          <a:xfrm rot="18631801">
            <a:off x="9680092" y="3813538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Travail sur les vidéos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E0AEED-9D83-4994-8C50-F47CA8A50F67}"/>
              </a:ext>
            </a:extLst>
          </p:cNvPr>
          <p:cNvSpPr/>
          <p:nvPr/>
        </p:nvSpPr>
        <p:spPr>
          <a:xfrm>
            <a:off x="1168217" y="5317727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04/21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1253A-1494-43DF-8C20-A04C3C1A871F}"/>
              </a:ext>
            </a:extLst>
          </p:cNvPr>
          <p:cNvSpPr/>
          <p:nvPr/>
        </p:nvSpPr>
        <p:spPr>
          <a:xfrm>
            <a:off x="80780" y="5278185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10/19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8BC5EA-E835-4A33-8839-B6B0BC2DEC15}"/>
              </a:ext>
            </a:extLst>
          </p:cNvPr>
          <p:cNvSpPr/>
          <p:nvPr/>
        </p:nvSpPr>
        <p:spPr>
          <a:xfrm>
            <a:off x="2428290" y="5317727"/>
            <a:ext cx="87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05/21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D0F0C3-F91A-4249-BC7F-272431A2BDFF}"/>
              </a:ext>
            </a:extLst>
          </p:cNvPr>
          <p:cNvSpPr/>
          <p:nvPr/>
        </p:nvSpPr>
        <p:spPr>
          <a:xfrm>
            <a:off x="3686258" y="5297197"/>
            <a:ext cx="87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06/21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0730C4-16B2-4B9F-A3FC-150A9F1136ED}"/>
              </a:ext>
            </a:extLst>
          </p:cNvPr>
          <p:cNvSpPr/>
          <p:nvPr/>
        </p:nvSpPr>
        <p:spPr>
          <a:xfrm>
            <a:off x="4944227" y="5278185"/>
            <a:ext cx="87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10/21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18C683-E5CF-49F7-B7EF-FC6EC6B6A590}"/>
              </a:ext>
            </a:extLst>
          </p:cNvPr>
          <p:cNvSpPr/>
          <p:nvPr/>
        </p:nvSpPr>
        <p:spPr>
          <a:xfrm>
            <a:off x="8355080" y="5318361"/>
            <a:ext cx="87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07/22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803B85-E306-4184-AD7A-FF388F007805}"/>
              </a:ext>
            </a:extLst>
          </p:cNvPr>
          <p:cNvSpPr/>
          <p:nvPr/>
        </p:nvSpPr>
        <p:spPr>
          <a:xfrm>
            <a:off x="9667397" y="5308614"/>
            <a:ext cx="87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12/22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FC681D-1363-4A2B-8EB2-665C6C0BD35C}"/>
              </a:ext>
            </a:extLst>
          </p:cNvPr>
          <p:cNvSpPr/>
          <p:nvPr/>
        </p:nvSpPr>
        <p:spPr>
          <a:xfrm>
            <a:off x="11334272" y="5337189"/>
            <a:ext cx="872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01/23</a:t>
            </a:r>
          </a:p>
        </p:txBody>
      </p:sp>
      <p:pic>
        <p:nvPicPr>
          <p:cNvPr id="20" name="Image 19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435FC0A3-775C-4C22-A561-AEE923DB5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1" y="5930691"/>
            <a:ext cx="682939" cy="9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2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76FF6-BE27-436A-9BB3-9251317B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42938"/>
            <a:ext cx="10166685" cy="1078213"/>
          </a:xfrm>
        </p:spPr>
        <p:txBody>
          <a:bodyPr/>
          <a:lstStyle/>
          <a:p>
            <a:r>
              <a:rPr lang="fr-FR" dirty="0"/>
              <a:t>Le fond / la forme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0D21DA-E340-4049-A610-524A121F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0" y="2181702"/>
            <a:ext cx="10871200" cy="4014549"/>
          </a:xfrm>
        </p:spPr>
        <p:txBody>
          <a:bodyPr>
            <a:normAutofit/>
          </a:bodyPr>
          <a:lstStyle/>
          <a:p>
            <a:r>
              <a:rPr lang="fr-FR" sz="1900" dirty="0"/>
              <a:t>Des notices courtes, moyennes et longues</a:t>
            </a:r>
          </a:p>
          <a:p>
            <a:r>
              <a:rPr lang="fr-FR" sz="1900" dirty="0"/>
              <a:t>Par ordre alphabétique</a:t>
            </a:r>
          </a:p>
          <a:p>
            <a:r>
              <a:rPr lang="fr-FR" sz="1900" dirty="0"/>
              <a:t>116 notices</a:t>
            </a:r>
          </a:p>
          <a:p>
            <a:endParaRPr lang="fr-FR" dirty="0"/>
          </a:p>
          <a:p>
            <a:r>
              <a:rPr lang="fr-FR" dirty="0"/>
              <a:t>Pour chaque notice :</a:t>
            </a:r>
          </a:p>
          <a:p>
            <a:pPr lvl="1"/>
            <a:r>
              <a:rPr lang="fr-FR" dirty="0"/>
              <a:t>Définition – en gras</a:t>
            </a:r>
          </a:p>
          <a:p>
            <a:pPr lvl="1"/>
            <a:r>
              <a:rPr lang="fr-FR" dirty="0"/>
              <a:t>Etat de l’art de la recherche</a:t>
            </a:r>
          </a:p>
          <a:p>
            <a:pPr lvl="2"/>
            <a:r>
              <a:rPr lang="fr-FR" dirty="0"/>
              <a:t>Historique</a:t>
            </a:r>
          </a:p>
          <a:p>
            <a:pPr lvl="2"/>
            <a:r>
              <a:rPr lang="fr-FR" dirty="0"/>
              <a:t>Enjeux </a:t>
            </a:r>
          </a:p>
          <a:p>
            <a:pPr lvl="2"/>
            <a:r>
              <a:rPr lang="fr-FR" dirty="0"/>
              <a:t>Perspectives</a:t>
            </a:r>
          </a:p>
          <a:p>
            <a:pPr lvl="1"/>
            <a:r>
              <a:rPr lang="fr-FR" dirty="0"/>
              <a:t>Courte bibliographie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AA14BB2E-CBB2-4CB5-93E1-CE5AFD67D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1" y="5930691"/>
            <a:ext cx="682939" cy="9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40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FB188-891C-4E5F-9A23-D7D55542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15" y="0"/>
            <a:ext cx="10166685" cy="1078213"/>
          </a:xfrm>
        </p:spPr>
        <p:txBody>
          <a:bodyPr/>
          <a:lstStyle/>
          <a:p>
            <a:r>
              <a:rPr lang="fr-FR" dirty="0"/>
              <a:t>La forme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021A032-AA8C-443B-94DB-FEC749536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71383">
            <a:off x="276325" y="1347115"/>
            <a:ext cx="6358710" cy="7175508"/>
          </a:xfrm>
          <a:prstGeom prst="rect">
            <a:avLst/>
          </a:prstGeom>
        </p:spPr>
      </p:pic>
      <p:pic>
        <p:nvPicPr>
          <p:cNvPr id="5" name="Image 4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6D97ED83-9363-4181-A506-7FC25A353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1" y="5930691"/>
            <a:ext cx="682939" cy="9273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2868FA-D252-4D3C-B1BE-B0611FBC8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175" y="1078213"/>
            <a:ext cx="5373278" cy="70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4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0D591-006A-4778-B6FC-87E0FC67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00" y="64836"/>
            <a:ext cx="10166685" cy="1078213"/>
          </a:xfrm>
        </p:spPr>
        <p:txBody>
          <a:bodyPr/>
          <a:lstStyle/>
          <a:p>
            <a:r>
              <a:rPr lang="fr-FR" dirty="0"/>
              <a:t>Un consortium de 12 universités !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D9957CAA-A4C8-4F3F-80F4-2FE0B1E3F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59" y="1143049"/>
            <a:ext cx="9546281" cy="5367361"/>
          </a:xfrm>
          <a:prstGeom prst="rect">
            <a:avLst/>
          </a:prstGeom>
        </p:spPr>
      </p:pic>
      <p:pic>
        <p:nvPicPr>
          <p:cNvPr id="5" name="Image 4" descr="Une image contenant texte, clipart, signe, graphiques vectoriels&#10;&#10;Description générée automatiquement">
            <a:extLst>
              <a:ext uri="{FF2B5EF4-FFF2-40B4-BE49-F238E27FC236}">
                <a16:creationId xmlns:a16="http://schemas.microsoft.com/office/drawing/2014/main" id="{0DA251BA-E2F8-409E-9A2A-305C7A6BC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33" y="5018171"/>
            <a:ext cx="1238190" cy="4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95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FB188-891C-4E5F-9A23-D7D55542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215" y="0"/>
            <a:ext cx="10166685" cy="1078213"/>
          </a:xfrm>
        </p:spPr>
        <p:txBody>
          <a:bodyPr/>
          <a:lstStyle/>
          <a:p>
            <a:r>
              <a:rPr lang="fr-FR" dirty="0"/>
              <a:t>La forme</a:t>
            </a:r>
          </a:p>
        </p:txBody>
      </p:sp>
      <p:pic>
        <p:nvPicPr>
          <p:cNvPr id="5" name="Image 4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6D97ED83-9363-4181-A506-7FC25A353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1" y="5930691"/>
            <a:ext cx="682939" cy="927309"/>
          </a:xfrm>
          <a:prstGeom prst="rect">
            <a:avLst/>
          </a:prstGeo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57F30E3-11D6-4CFC-B9B4-CCA002099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795" t="1893"/>
          <a:stretch/>
        </p:blipFill>
        <p:spPr>
          <a:xfrm>
            <a:off x="1574800" y="1236164"/>
            <a:ext cx="3096563" cy="53297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046676-33EB-41C3-A034-D583479A9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98" r="36145" b="259"/>
          <a:stretch/>
        </p:blipFill>
        <p:spPr>
          <a:xfrm>
            <a:off x="5239598" y="1396999"/>
            <a:ext cx="5632363" cy="453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4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60AD6-A79E-4601-8D20-9AD16C73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La mise en œuvre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3CBA69-AEA9-45C9-8C68-7C4FF720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47 auteurs / contributeurs </a:t>
            </a:r>
            <a:r>
              <a:rPr lang="fr-FR" dirty="0">
                <a:sym typeface="Wingdings" panose="05000000000000000000" pitchFamily="2" charset="2"/>
              </a:rPr>
              <a:t> ingénieurs/conseillers pédagogique, enseignants</a:t>
            </a:r>
            <a:endParaRPr lang="fr-FR" dirty="0"/>
          </a:p>
          <a:p>
            <a:r>
              <a:rPr lang="fr-FR" dirty="0"/>
              <a:t>Un comité scientifique de 24 personnes</a:t>
            </a:r>
          </a:p>
          <a:p>
            <a:r>
              <a:rPr lang="fr-FR" dirty="0"/>
              <a:t>Un comité éditorial de 8 personnes</a:t>
            </a:r>
          </a:p>
          <a:p>
            <a:endParaRPr lang="fr-FR" dirty="0"/>
          </a:p>
          <a:p>
            <a:pPr lvl="1"/>
            <a:r>
              <a:rPr lang="fr-FR" dirty="0"/>
              <a:t>Liste d’entrées </a:t>
            </a:r>
            <a:r>
              <a:rPr lang="fr-FR" dirty="0">
                <a:sym typeface="Wingdings" panose="05000000000000000000" pitchFamily="2" charset="2"/>
              </a:rPr>
              <a:t> positionnement des contributeurs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Réu de lancement juin 2021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Envoie des premiers écrits pour évaluation/expertise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Retours et préparation pour V2, V3, V4 </a:t>
            </a:r>
          </a:p>
          <a:p>
            <a:pPr lvl="1"/>
            <a:endParaRPr lang="fr-FR" dirty="0">
              <a:sym typeface="Wingdings" panose="05000000000000000000" pitchFamily="2" charset="2"/>
            </a:endParaRP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67ACE04D-53A3-497F-AA4E-AD7FF59DE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1" y="5930691"/>
            <a:ext cx="682939" cy="9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6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9C96A-24F8-44A6-9BFC-E88D296A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quel résultat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A12FA-FDD1-4C87-8FA6-FEEF5B65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superbes rencontres !</a:t>
            </a:r>
          </a:p>
          <a:p>
            <a:r>
              <a:rPr lang="fr-FR" dirty="0"/>
              <a:t>Un ouvrage scientifique de grande qualité, qui répond aux objectifs fixés</a:t>
            </a:r>
          </a:p>
          <a:p>
            <a:endParaRPr lang="fr-FR" dirty="0"/>
          </a:p>
          <a:p>
            <a:r>
              <a:rPr lang="fr-FR" dirty="0"/>
              <a:t>Plus de 650 000 signes – sans la bibliographie générale</a:t>
            </a:r>
          </a:p>
          <a:p>
            <a:endParaRPr lang="fr-FR" dirty="0"/>
          </a:p>
        </p:txBody>
      </p:sp>
      <p:pic>
        <p:nvPicPr>
          <p:cNvPr id="4" name="Image 3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44EFE383-B246-4CAE-B691-E4FC2D3E1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1" y="5930691"/>
            <a:ext cx="682939" cy="9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67085-9F9C-4607-9EC4-CAA94004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60338"/>
            <a:ext cx="10166685" cy="1078213"/>
          </a:xfrm>
        </p:spPr>
        <p:txBody>
          <a:bodyPr/>
          <a:lstStyle/>
          <a:p>
            <a:r>
              <a:rPr lang="fr-FR" dirty="0"/>
              <a:t>En guise de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992EE-0A22-49B1-8660-F238BBF8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1738551"/>
            <a:ext cx="10896600" cy="4687649"/>
          </a:xfrm>
        </p:spPr>
        <p:txBody>
          <a:bodyPr>
            <a:normAutofit fontScale="85000" lnSpcReduction="10000"/>
          </a:bodyPr>
          <a:lstStyle/>
          <a:p>
            <a:endParaRPr lang="fr-FR" dirty="0"/>
          </a:p>
          <a:p>
            <a:pPr marL="0" indent="0">
              <a:lnSpc>
                <a:spcPct val="160000"/>
              </a:lnSpc>
              <a:buNone/>
            </a:pPr>
            <a:r>
              <a:rPr lang="fr-FR" dirty="0"/>
              <a:t>« Si une langue est toujours un dispositif de pouvoir, le fait que ceux qui en sont les locuteurs puissent s’en saisir afin de donner à leur tour la parole à leurs pairs ne peut que représenter une occasion d’</a:t>
            </a:r>
            <a:r>
              <a:rPr lang="fr-FR" i="1" dirty="0" err="1"/>
              <a:t>empouvoirement</a:t>
            </a:r>
            <a:r>
              <a:rPr lang="fr-FR" i="1" dirty="0"/>
              <a:t> </a:t>
            </a:r>
            <a:r>
              <a:rPr lang="fr-FR" dirty="0"/>
              <a:t>qu’il faut ici saluer.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dirty="0"/>
              <a:t>Puisse ce vocabulaire continuer à se développer, à générer des échanges et des débats, afin que le sens commun dont il est ici question ne se borne jamais à la cristallisation d’un sens admis sans réflexion critique mais puisse toujours engager un dialogue et une délibération sur ce qui fait qu’il y a quelque chose de commun, qui rassemble et donne du sens à l’ensemble des actions de celles et ceux qui contribuent à en faire vivre le champ et les pratiques » (Renier, 2023).</a:t>
            </a:r>
          </a:p>
          <a:p>
            <a:pPr>
              <a:lnSpc>
                <a:spcPct val="160000"/>
              </a:lnSpc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							</a:t>
            </a:r>
          </a:p>
        </p:txBody>
      </p:sp>
      <p:pic>
        <p:nvPicPr>
          <p:cNvPr id="4" name="Image 3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F10B5677-FB36-4370-BB12-4BDEED415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1" y="5930691"/>
            <a:ext cx="682939" cy="9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8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65B7B-B7DE-48C1-B856-1E15B992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7" y="1130238"/>
            <a:ext cx="5049254" cy="1078213"/>
          </a:xfrm>
        </p:spPr>
        <p:txBody>
          <a:bodyPr/>
          <a:lstStyle/>
          <a:p>
            <a:r>
              <a:rPr lang="fr-FR" dirty="0"/>
              <a:t>Une boite à outils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1E1DD1E-6653-428D-8A38-F40301E91CBF}"/>
              </a:ext>
            </a:extLst>
          </p:cNvPr>
          <p:cNvSpPr txBox="1">
            <a:spLocks/>
          </p:cNvSpPr>
          <p:nvPr/>
        </p:nvSpPr>
        <p:spPr>
          <a:xfrm>
            <a:off x="6096000" y="1130238"/>
            <a:ext cx="5049254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 ouvrage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F943C80C-7A21-4406-84BF-3AE120D6D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55144" y="2700396"/>
            <a:ext cx="1673921" cy="1457208"/>
          </a:xfrm>
          <a:prstGeom prst="rect">
            <a:avLst/>
          </a:prstGeom>
          <a:noFill/>
        </p:spPr>
      </p:pic>
      <p:pic>
        <p:nvPicPr>
          <p:cNvPr id="7" name="Image 6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D0479E47-D742-412F-B10A-37BCB8848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30" y="2297725"/>
            <a:ext cx="1830262" cy="24851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Graphique 8" descr="Coche">
            <a:extLst>
              <a:ext uri="{FF2B5EF4-FFF2-40B4-BE49-F238E27FC236}">
                <a16:creationId xmlns:a16="http://schemas.microsoft.com/office/drawing/2014/main" id="{918E99CA-5059-42D8-90D6-3C8CE7213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9874" y="3989071"/>
            <a:ext cx="658381" cy="658381"/>
          </a:xfrm>
          <a:prstGeom prst="rect">
            <a:avLst/>
          </a:prstGeom>
        </p:spPr>
      </p:pic>
      <p:pic>
        <p:nvPicPr>
          <p:cNvPr id="8" name="Graphique 7" descr="Coche">
            <a:extLst>
              <a:ext uri="{FF2B5EF4-FFF2-40B4-BE49-F238E27FC236}">
                <a16:creationId xmlns:a16="http://schemas.microsoft.com/office/drawing/2014/main" id="{7C2AE738-62F2-445A-8E96-D714CC55E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3537" y="4141471"/>
            <a:ext cx="658381" cy="6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D67085-9F9C-4607-9EC4-CAA94004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57" y="1420734"/>
            <a:ext cx="10166685" cy="1078213"/>
          </a:xfrm>
        </p:spPr>
        <p:txBody>
          <a:bodyPr/>
          <a:lstStyle/>
          <a:p>
            <a:r>
              <a:rPr lang="fr-FR" dirty="0"/>
              <a:t>Un grand MERCI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A992EE-0A22-49B1-8660-F238BBF8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590" y="2700434"/>
            <a:ext cx="9150818" cy="1422833"/>
          </a:xfrm>
        </p:spPr>
        <p:txBody>
          <a:bodyPr>
            <a:normAutofit/>
          </a:bodyPr>
          <a:lstStyle/>
          <a:p>
            <a:r>
              <a:rPr lang="fr-FR" dirty="0"/>
              <a:t>Particulièrement à la gouvernance du projet HyPE13 !</a:t>
            </a:r>
          </a:p>
          <a:p>
            <a:r>
              <a:rPr lang="fr-FR" dirty="0"/>
              <a:t>Aux très nombreux participants !</a:t>
            </a:r>
          </a:p>
          <a:p>
            <a:r>
              <a:rPr lang="fr-FR" dirty="0"/>
              <a:t>Aux services supports ! 			</a:t>
            </a:r>
            <a:r>
              <a:rPr lang="fr-FR" b="1" dirty="0"/>
              <a:t> </a:t>
            </a:r>
            <a:r>
              <a:rPr lang="fr-FR" dirty="0"/>
              <a:t>			</a:t>
            </a: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C8059B2D-8677-45CE-A1B8-0364A157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55" y="4922097"/>
            <a:ext cx="2317050" cy="9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CA39FFE-1D85-4CB8-A886-976657FA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13" y="4790440"/>
            <a:ext cx="2668926" cy="1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1">
            <a:extLst>
              <a:ext uri="{FF2B5EF4-FFF2-40B4-BE49-F238E27FC236}">
                <a16:creationId xmlns:a16="http://schemas.microsoft.com/office/drawing/2014/main" id="{3B79A8FA-F6D2-445A-BB0E-2001AA11EA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802DBCD-EB47-4B19-BE2D-502094764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54350" y="146913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Les modules d'autoformation et les ressources les composant sont la propriété de l'université de Tours.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endParaRPr kumimoji="0" lang="fr-FR" altLang="fr-FR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L'université de Tours permet de télécharger les ressources destinées à l'impression et de partager l'accès aux modules et à leurs ressources sous la condition de citer le nom de l'université afin de respecter ses droits moraux sur les oeuvres concernées.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endParaRPr kumimoji="0" lang="fr-FR" altLang="fr-FR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Certains modules proposant des témoignages et des interviews, les auteurs de toute atteinte à l'image des personnes ayant participé à ces vidéos pourront être pénalement poursuivis.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endParaRPr kumimoji="0" lang="fr-FR" altLang="fr-FR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Les modules d'autoformation et les ressources les composant sont sous la licence </a:t>
            </a: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CC BY NC ND 4.0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ils ne peuvent être modifiés de quelque façon que ce soit ni être utilisés à des fins commerciales.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5816A40-AC9C-418D-8739-0D79F1671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14800" y="1938458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3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Ce travail a bénéficié d'une aide de l'État gérée par l'Agence Nationale de la Recherche au titre du programme d'Investissement d'avenir sous la référence ANR 20-NCUN-0011.</a:t>
            </a:r>
            <a:endParaRPr kumimoji="0" lang="fr-FR" altLang="fr-FR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A7BD37E-F591-4BB6-B73C-A88FC751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33" y="4922097"/>
            <a:ext cx="973693" cy="9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FD79A22-AFB6-4A0C-8064-B80D1A5115BB}"/>
              </a:ext>
            </a:extLst>
          </p:cNvPr>
          <p:cNvSpPr txBox="1"/>
          <p:nvPr/>
        </p:nvSpPr>
        <p:spPr>
          <a:xfrm>
            <a:off x="1195449" y="5936842"/>
            <a:ext cx="1099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Ce travail a bénéficié d'une aide de l'État gérée par l'Agence Nationale de la Recherche  au titre du programme d'Investissement d'avenir sous la référence ANR 20-NCUN-0011.</a:t>
            </a:r>
            <a:endParaRPr lang="fr-FR" sz="1400" dirty="0"/>
          </a:p>
        </p:txBody>
      </p:sp>
      <p:pic>
        <p:nvPicPr>
          <p:cNvPr id="1039" name="Picture 15" descr="CAPE - Bienvenue !">
            <a:extLst>
              <a:ext uri="{FF2B5EF4-FFF2-40B4-BE49-F238E27FC236}">
                <a16:creationId xmlns:a16="http://schemas.microsoft.com/office/drawing/2014/main" id="{A1880C80-7B3F-4B16-B063-5C5380EF3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0" b="25311"/>
          <a:stretch/>
        </p:blipFill>
        <p:spPr bwMode="auto">
          <a:xfrm>
            <a:off x="551560" y="4922097"/>
            <a:ext cx="2335574" cy="9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6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FE3E0E49-4375-41CA-BFD2-A1AF616B5A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34" y="2343150"/>
            <a:ext cx="9338394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DD9B7-EC7F-454D-8AC9-A806A638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avez dit : « hybrider »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EF4B84-A46C-4A49-ABE7-681986BABB0A}"/>
              </a:ext>
            </a:extLst>
          </p:cNvPr>
          <p:cNvSpPr txBox="1"/>
          <p:nvPr/>
        </p:nvSpPr>
        <p:spPr>
          <a:xfrm>
            <a:off x="293614" y="4280218"/>
            <a:ext cx="1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Présentiel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479D42-CFDE-4FCE-B770-8EB913D91DA7}"/>
              </a:ext>
            </a:extLst>
          </p:cNvPr>
          <p:cNvSpPr txBox="1"/>
          <p:nvPr/>
        </p:nvSpPr>
        <p:spPr>
          <a:xfrm>
            <a:off x="10304477" y="4298937"/>
            <a:ext cx="13170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Distanciel </a:t>
            </a:r>
            <a:r>
              <a:rPr lang="fr-FR" sz="1400" dirty="0"/>
              <a:t>(synchrone ou non)</a:t>
            </a:r>
            <a:endParaRPr lang="fr-FR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1FC97D69-53AA-4394-B44C-C890A28E803F}"/>
              </a:ext>
            </a:extLst>
          </p:cNvPr>
          <p:cNvSpPr/>
          <p:nvPr/>
        </p:nvSpPr>
        <p:spPr>
          <a:xfrm>
            <a:off x="5368954" y="3783435"/>
            <a:ext cx="5844477" cy="26844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A513BDB5-36A1-4BB3-B823-D8093462333C}"/>
              </a:ext>
            </a:extLst>
          </p:cNvPr>
          <p:cNvSpPr/>
          <p:nvPr/>
        </p:nvSpPr>
        <p:spPr>
          <a:xfrm rot="10800000">
            <a:off x="496348" y="3783435"/>
            <a:ext cx="4872606" cy="26844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A50A144C-30EF-45C7-BAC6-DCF4336A9D0F}"/>
              </a:ext>
            </a:extLst>
          </p:cNvPr>
          <p:cNvSpPr/>
          <p:nvPr/>
        </p:nvSpPr>
        <p:spPr>
          <a:xfrm>
            <a:off x="4458748" y="3147757"/>
            <a:ext cx="176169" cy="704675"/>
          </a:xfrm>
          <a:prstGeom prst="downArrow">
            <a:avLst/>
          </a:prstGeom>
          <a:solidFill>
            <a:srgbClr val="4A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3C55D46A-078A-46FD-A869-0EF40D2DA032}"/>
              </a:ext>
            </a:extLst>
          </p:cNvPr>
          <p:cNvSpPr/>
          <p:nvPr/>
        </p:nvSpPr>
        <p:spPr>
          <a:xfrm>
            <a:off x="5662568" y="3147759"/>
            <a:ext cx="176169" cy="704675"/>
          </a:xfrm>
          <a:prstGeom prst="downArrow">
            <a:avLst/>
          </a:prstGeom>
          <a:solidFill>
            <a:srgbClr val="4A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9E67FE1B-96D2-4CFC-9887-773A310ED166}"/>
              </a:ext>
            </a:extLst>
          </p:cNvPr>
          <p:cNvSpPr/>
          <p:nvPr/>
        </p:nvSpPr>
        <p:spPr>
          <a:xfrm>
            <a:off x="7889846" y="3147758"/>
            <a:ext cx="176169" cy="704675"/>
          </a:xfrm>
          <a:prstGeom prst="downArrow">
            <a:avLst/>
          </a:prstGeom>
          <a:solidFill>
            <a:srgbClr val="4A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CB808F-BFF3-4E4A-B7DD-1008F6A99434}"/>
              </a:ext>
            </a:extLst>
          </p:cNvPr>
          <p:cNvSpPr/>
          <p:nvPr/>
        </p:nvSpPr>
        <p:spPr>
          <a:xfrm>
            <a:off x="2305574" y="4701508"/>
            <a:ext cx="7580852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2000" b="1" dirty="0">
                <a:latin typeface="Calibri Light" panose="020F03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« Dispositif de formation qui s’appuie sur un environnement numérique et qui alterne temps de formation à distance synchrones (en simultané) ou asynchrones (en différé) et temps de formation en présentiel » (</a:t>
            </a:r>
            <a:r>
              <a:rPr lang="fr-FR" sz="2000" b="1" dirty="0" err="1">
                <a:latin typeface="Calibri Light" panose="020F03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Papadopoulou</a:t>
            </a:r>
            <a:r>
              <a:rPr lang="fr-FR" sz="2000" b="1" dirty="0">
                <a:latin typeface="Calibri Light" panose="020F03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fr-FR" sz="2000" b="1">
                <a:latin typeface="Calibri Light" panose="020F03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2023).</a:t>
            </a:r>
            <a:endParaRPr lang="fr-FR" sz="2000" b="1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BFEBA-2862-4093-B08F-34D8EC4C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</p:spPr>
        <p:txBody>
          <a:bodyPr anchor="ctr">
            <a:normAutofit/>
          </a:bodyPr>
          <a:lstStyle/>
          <a:p>
            <a:r>
              <a:rPr lang="fr-FR" dirty="0"/>
              <a:t>La position de Tours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5CB3C6-C495-47CD-96D0-0FA4C55A8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746" y="2333625"/>
            <a:ext cx="8416036" cy="38433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1700" b="1" dirty="0"/>
              <a:t>Constat : </a:t>
            </a:r>
            <a:r>
              <a:rPr lang="fr-FR" sz="1700" dirty="0"/>
              <a:t>Enseigner ok, hybrider, changer de modalités, pas si évident !</a:t>
            </a:r>
          </a:p>
          <a:p>
            <a:pPr>
              <a:lnSpc>
                <a:spcPct val="90000"/>
              </a:lnSpc>
            </a:pPr>
            <a:endParaRPr lang="fr-FR" sz="17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700" b="1" dirty="0"/>
              <a:t>Outiller </a:t>
            </a:r>
            <a:r>
              <a:rPr lang="fr-FR" sz="1700" dirty="0"/>
              <a:t>au mieux, au plus proche des besoins.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FR" sz="17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700" dirty="0"/>
              <a:t>Des explications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700" dirty="0"/>
              <a:t>Des mises en contexte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700" dirty="0"/>
              <a:t>Des outils simples, efficaces et disponibles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700" dirty="0"/>
              <a:t>Des supports d’apprentissages des plus qualitatifs, faciles à utiliser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fr-FR" sz="1700" dirty="0"/>
              <a:t>Une navigation facilitée</a:t>
            </a:r>
          </a:p>
        </p:txBody>
      </p:sp>
    </p:spTree>
    <p:extLst>
      <p:ext uri="{BB962C8B-B14F-4D97-AF65-F5344CB8AC3E}">
        <p14:creationId xmlns:p14="http://schemas.microsoft.com/office/powerpoint/2010/main" val="36612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A1F40-C54A-4A6A-A873-CC1BBBA2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114" y="785541"/>
            <a:ext cx="3718201" cy="1078213"/>
          </a:xfrm>
        </p:spPr>
        <p:txBody>
          <a:bodyPr/>
          <a:lstStyle/>
          <a:p>
            <a:r>
              <a:rPr lang="fr-FR" dirty="0"/>
              <a:t>Et concrètement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D5E7A9B-4DCD-4DDF-9CF1-AF172217B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43" y="1766261"/>
            <a:ext cx="1862141" cy="1621060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C3578E-3CE1-47CC-BA99-8D3121D32DDD}"/>
              </a:ext>
            </a:extLst>
          </p:cNvPr>
          <p:cNvSpPr txBox="1"/>
          <p:nvPr/>
        </p:nvSpPr>
        <p:spPr>
          <a:xfrm>
            <a:off x="2252898" y="3470680"/>
            <a:ext cx="363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Boite à outils de l’hybridation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7C0F50-92AA-48F6-8BEB-22BC60510224}"/>
              </a:ext>
            </a:extLst>
          </p:cNvPr>
          <p:cNvSpPr txBox="1"/>
          <p:nvPr/>
        </p:nvSpPr>
        <p:spPr>
          <a:xfrm>
            <a:off x="5592460" y="5016617"/>
            <a:ext cx="480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Vocabulaire de l’ingénierie pédagogique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7D4AB0-4E75-45B8-82B0-9D413A7C9294}"/>
              </a:ext>
            </a:extLst>
          </p:cNvPr>
          <p:cNvSpPr txBox="1"/>
          <p:nvPr/>
        </p:nvSpPr>
        <p:spPr>
          <a:xfrm>
            <a:off x="1784743" y="5991907"/>
            <a:ext cx="480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Guide interactif de l’hybridation</a:t>
            </a:r>
          </a:p>
        </p:txBody>
      </p:sp>
      <p:pic>
        <p:nvPicPr>
          <p:cNvPr id="10" name="Image 9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F89B91B4-F97E-4682-AE40-9E56CDA474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07" y="1241571"/>
            <a:ext cx="2780223" cy="37750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94F33CA-912D-4BEA-860D-47AE32978BF8}"/>
              </a:ext>
            </a:extLst>
          </p:cNvPr>
          <p:cNvSpPr txBox="1"/>
          <p:nvPr/>
        </p:nvSpPr>
        <p:spPr>
          <a:xfrm>
            <a:off x="5540483" y="4179826"/>
            <a:ext cx="3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AFB197-3D13-441B-9639-AE49DB7A2043}"/>
              </a:ext>
            </a:extLst>
          </p:cNvPr>
          <p:cNvSpPr txBox="1"/>
          <p:nvPr/>
        </p:nvSpPr>
        <p:spPr>
          <a:xfrm>
            <a:off x="5540483" y="5541985"/>
            <a:ext cx="3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883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F0E43-E7B8-48CE-A0D1-F74C1208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la mise en œuvre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609B47-2B77-486D-B4E8-2E5B4BD8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381611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Proposition de modules, de thématiques</a:t>
            </a:r>
          </a:p>
          <a:p>
            <a:pPr lvl="1"/>
            <a:r>
              <a:rPr lang="fr-FR" dirty="0"/>
              <a:t>Syllabus</a:t>
            </a:r>
          </a:p>
          <a:p>
            <a:pPr lvl="1"/>
            <a:r>
              <a:rPr lang="fr-FR" dirty="0"/>
              <a:t>Classe inversée</a:t>
            </a:r>
          </a:p>
          <a:p>
            <a:pPr lvl="1"/>
            <a:r>
              <a:rPr lang="fr-FR" dirty="0"/>
              <a:t>Classe virtuelle</a:t>
            </a:r>
          </a:p>
          <a:p>
            <a:pPr lvl="1"/>
            <a:r>
              <a:rPr lang="fr-FR" dirty="0"/>
              <a:t>Outils de vote interactif</a:t>
            </a:r>
          </a:p>
          <a:p>
            <a:pPr lvl="1"/>
            <a:r>
              <a:rPr lang="fr-FR" dirty="0"/>
              <a:t>Forums</a:t>
            </a:r>
          </a:p>
          <a:p>
            <a:pPr lvl="1"/>
            <a:r>
              <a:rPr lang="fr-FR" dirty="0"/>
              <a:t>…</a:t>
            </a:r>
          </a:p>
          <a:p>
            <a:r>
              <a:rPr lang="fr-FR" dirty="0"/>
              <a:t>Discussion avec les collègues – Réu du lundi matin 9h, une quarantaine !</a:t>
            </a:r>
          </a:p>
          <a:p>
            <a:pPr lvl="1"/>
            <a:r>
              <a:rPr lang="fr-FR" dirty="0"/>
              <a:t>L’existant ? Quels modules ? Quelle entrée ? Quels outils ? Quelle production ? Quels supports ? Quel espace ? Quel accès ? Quel hébergement ? Quelle maintenance ?</a:t>
            </a:r>
          </a:p>
          <a:p>
            <a:pPr lvl="1"/>
            <a:endParaRPr lang="fr-FR" dirty="0"/>
          </a:p>
          <a:p>
            <a:r>
              <a:rPr lang="fr-FR" dirty="0"/>
              <a:t>Recrutement d’une équipe dédiée – 2 IP ; 2 audiovisualistes ; 1 illustrateur ; 1 chargée de projet.</a:t>
            </a:r>
          </a:p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9409E70-E5FE-4268-8ADC-3DBC9992F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231" y="6029878"/>
            <a:ext cx="746400" cy="64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76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51C50-644D-4E40-A4B2-72299427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555" y="96891"/>
            <a:ext cx="4928992" cy="1078213"/>
          </a:xfrm>
        </p:spPr>
        <p:txBody>
          <a:bodyPr/>
          <a:lstStyle/>
          <a:p>
            <a:r>
              <a:rPr lang="fr-FR" dirty="0"/>
              <a:t>L’équipe de choc</a:t>
            </a:r>
          </a:p>
        </p:txBody>
      </p:sp>
      <p:pic>
        <p:nvPicPr>
          <p:cNvPr id="5" name="Espace réservé du contenu 4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325B910B-B834-4D34-BBAC-DF8E2BADA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08" y="4147206"/>
            <a:ext cx="2216367" cy="2216367"/>
          </a:xfrm>
        </p:spPr>
      </p:pic>
      <p:pic>
        <p:nvPicPr>
          <p:cNvPr id="7" name="Image 6" descr="Une image contenant personne, homme, tenant, main&#10;&#10;Description générée automatiquement">
            <a:extLst>
              <a:ext uri="{FF2B5EF4-FFF2-40B4-BE49-F238E27FC236}">
                <a16:creationId xmlns:a16="http://schemas.microsoft.com/office/drawing/2014/main" id="{B560138A-7BD5-40C6-90AB-72A902736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4" y="1277980"/>
            <a:ext cx="2149554" cy="2149554"/>
          </a:xfrm>
          <a:prstGeom prst="rect">
            <a:avLst/>
          </a:prstGeom>
        </p:spPr>
      </p:pic>
      <p:pic>
        <p:nvPicPr>
          <p:cNvPr id="9" name="Image 8" descr="Une image contenant personne, homme, tenant, main&#10;&#10;Description générée automatiquement">
            <a:extLst>
              <a:ext uri="{FF2B5EF4-FFF2-40B4-BE49-F238E27FC236}">
                <a16:creationId xmlns:a16="http://schemas.microsoft.com/office/drawing/2014/main" id="{A918B58B-638F-4740-9258-81F29BA49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38" y="4147205"/>
            <a:ext cx="2149554" cy="2149554"/>
          </a:xfrm>
          <a:prstGeom prst="rect">
            <a:avLst/>
          </a:prstGeom>
        </p:spPr>
      </p:pic>
      <p:pic>
        <p:nvPicPr>
          <p:cNvPr id="11" name="Image 10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476AD16B-A0C6-43BE-8CD2-37272FC08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1" y="1277980"/>
            <a:ext cx="2153011" cy="2153011"/>
          </a:xfrm>
          <a:prstGeom prst="rect">
            <a:avLst/>
          </a:prstGeom>
        </p:spPr>
      </p:pic>
      <p:pic>
        <p:nvPicPr>
          <p:cNvPr id="13" name="Image 12" descr="Une image contenant personne, tenant&#10;&#10;Description générée automatiquement">
            <a:extLst>
              <a:ext uri="{FF2B5EF4-FFF2-40B4-BE49-F238E27FC236}">
                <a16:creationId xmlns:a16="http://schemas.microsoft.com/office/drawing/2014/main" id="{0C1C30EB-B61D-4308-8A17-81BE19B984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16" y="4147205"/>
            <a:ext cx="2216367" cy="2216367"/>
          </a:xfrm>
          <a:prstGeom prst="rect">
            <a:avLst/>
          </a:prstGeom>
        </p:spPr>
      </p:pic>
      <p:pic>
        <p:nvPicPr>
          <p:cNvPr id="15" name="Image 14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177B46B6-EF0C-4AFB-BAFD-F82A9B6A42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21" y="1277981"/>
            <a:ext cx="2153011" cy="2153011"/>
          </a:xfrm>
          <a:prstGeom prst="rect">
            <a:avLst/>
          </a:prstGeom>
        </p:spPr>
      </p:pic>
      <p:pic>
        <p:nvPicPr>
          <p:cNvPr id="17" name="Image 16" descr="Une image contenant personne, femme, tenant, fille&#10;&#10;Description générée automatiquement">
            <a:extLst>
              <a:ext uri="{FF2B5EF4-FFF2-40B4-BE49-F238E27FC236}">
                <a16:creationId xmlns:a16="http://schemas.microsoft.com/office/drawing/2014/main" id="{C28129CE-3F91-4E14-8996-9F4F88171D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191" y="1257726"/>
            <a:ext cx="2190063" cy="219006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126D365-C4A9-4AFE-8AB7-38796A5D8DCA}"/>
              </a:ext>
            </a:extLst>
          </p:cNvPr>
          <p:cNvSpPr txBox="1"/>
          <p:nvPr/>
        </p:nvSpPr>
        <p:spPr>
          <a:xfrm>
            <a:off x="965371" y="3447789"/>
            <a:ext cx="157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Bonnie </a:t>
            </a:r>
            <a:r>
              <a:rPr lang="fr-FR" dirty="0" err="1"/>
              <a:t>Patry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E859D34-391E-44BA-BABB-D10BB9B118E8}"/>
              </a:ext>
            </a:extLst>
          </p:cNvPr>
          <p:cNvSpPr txBox="1"/>
          <p:nvPr/>
        </p:nvSpPr>
        <p:spPr>
          <a:xfrm>
            <a:off x="3793136" y="3442635"/>
            <a:ext cx="171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Arthur </a:t>
            </a:r>
            <a:r>
              <a:rPr lang="fr-FR" dirty="0" err="1"/>
              <a:t>Baleige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BCA02FF-4D5A-404F-B672-A4A9508E7673}"/>
              </a:ext>
            </a:extLst>
          </p:cNvPr>
          <p:cNvSpPr txBox="1"/>
          <p:nvPr/>
        </p:nvSpPr>
        <p:spPr>
          <a:xfrm>
            <a:off x="6282376" y="3396898"/>
            <a:ext cx="258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Fanny Hubert-</a:t>
            </a:r>
            <a:r>
              <a:rPr lang="fr-FR" dirty="0" err="1"/>
              <a:t>Berrivin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764C0D3-331E-4B4F-ABF3-64A3C14B2EB7}"/>
              </a:ext>
            </a:extLst>
          </p:cNvPr>
          <p:cNvSpPr txBox="1"/>
          <p:nvPr/>
        </p:nvSpPr>
        <p:spPr>
          <a:xfrm>
            <a:off x="9565372" y="3396898"/>
            <a:ext cx="171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Florine Béguin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4FCBA41-1B25-4436-B343-2C7AB5B8C867}"/>
              </a:ext>
            </a:extLst>
          </p:cNvPr>
          <p:cNvSpPr txBox="1"/>
          <p:nvPr/>
        </p:nvSpPr>
        <p:spPr>
          <a:xfrm>
            <a:off x="2207726" y="6363572"/>
            <a:ext cx="203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Amélie Chauveau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5EDB37F-8E0B-4559-97C1-F1BE4739DB51}"/>
              </a:ext>
            </a:extLst>
          </p:cNvPr>
          <p:cNvSpPr txBox="1"/>
          <p:nvPr/>
        </p:nvSpPr>
        <p:spPr>
          <a:xfrm>
            <a:off x="5078531" y="6375215"/>
            <a:ext cx="203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Emilie </a:t>
            </a:r>
            <a:r>
              <a:rPr lang="fr-FR" dirty="0" err="1"/>
              <a:t>Oberdick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A2F2732-3776-4704-AB27-B84B5F208F41}"/>
              </a:ext>
            </a:extLst>
          </p:cNvPr>
          <p:cNvSpPr txBox="1"/>
          <p:nvPr/>
        </p:nvSpPr>
        <p:spPr>
          <a:xfrm>
            <a:off x="8063957" y="6296759"/>
            <a:ext cx="203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Baptiste Doucey</a:t>
            </a:r>
          </a:p>
        </p:txBody>
      </p:sp>
      <p:pic>
        <p:nvPicPr>
          <p:cNvPr id="25" name="Espace réservé du contenu 3">
            <a:extLst>
              <a:ext uri="{FF2B5EF4-FFF2-40B4-BE49-F238E27FC236}">
                <a16:creationId xmlns:a16="http://schemas.microsoft.com/office/drawing/2014/main" id="{7F8064FA-5232-49DB-A95B-B8292C33DF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231" y="6029878"/>
            <a:ext cx="746400" cy="64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928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AF0E43-E7B8-48CE-A0D1-F74C1208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609B47-2B77-486D-B4E8-2E5B4BD8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580395" cy="3876435"/>
          </a:xfrm>
        </p:spPr>
        <p:txBody>
          <a:bodyPr>
            <a:normAutofit/>
          </a:bodyPr>
          <a:lstStyle/>
          <a:p>
            <a:r>
              <a:rPr lang="fr-FR" dirty="0"/>
              <a:t>Travail :</a:t>
            </a:r>
          </a:p>
          <a:p>
            <a:pPr lvl="1"/>
            <a:r>
              <a:rPr lang="fr-FR" dirty="0"/>
              <a:t>La charte – visuelle, sonore</a:t>
            </a:r>
          </a:p>
          <a:p>
            <a:pPr lvl="1"/>
            <a:r>
              <a:rPr lang="fr-FR" dirty="0"/>
              <a:t>Les scénarios – présentation au consortium et validation</a:t>
            </a:r>
          </a:p>
          <a:p>
            <a:pPr lvl="1"/>
            <a:r>
              <a:rPr lang="fr-FR" dirty="0"/>
              <a:t>La production – écriture du script, </a:t>
            </a:r>
            <a:r>
              <a:rPr lang="fr-FR" dirty="0" err="1"/>
              <a:t>storyboarding</a:t>
            </a:r>
            <a:r>
              <a:rPr lang="fr-FR" dirty="0"/>
              <a:t>, captations, intégration</a:t>
            </a:r>
          </a:p>
          <a:p>
            <a:pPr lvl="1"/>
            <a:r>
              <a:rPr lang="fr-FR" dirty="0"/>
              <a:t>La navigation – entrée notamment (outils ? usages ?)</a:t>
            </a:r>
          </a:p>
          <a:p>
            <a:pPr lvl="1"/>
            <a:r>
              <a:rPr lang="fr-FR" dirty="0"/>
              <a:t>L’accès – travail avec les DSI de Tours et d’Angers</a:t>
            </a:r>
          </a:p>
          <a:p>
            <a:pPr lvl="1"/>
            <a:r>
              <a:rPr lang="fr-FR" dirty="0"/>
              <a:t>La construction des espaces 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+/- 5 semaines de travail par modules 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 en savoir plus sur la mise en œuvre du projet : </a:t>
            </a:r>
            <a:r>
              <a:rPr lang="fr-FR" dirty="0">
                <a:hlinkClick r:id="rId2"/>
              </a:rPr>
              <a:t>CAPE TV #1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13D4AA-C0C6-4478-9627-349EF22C3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5518">
            <a:off x="9078357" y="793183"/>
            <a:ext cx="5430529" cy="3100409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28DAAFA3-0120-40D3-AD77-83FFED94D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231" y="6029878"/>
            <a:ext cx="746400" cy="649768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3CE3FA-3948-46CE-AE9B-DAF991228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9" y="4176301"/>
            <a:ext cx="1971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61B51-EC7D-4123-B73D-C95FBC70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420" y="-172527"/>
            <a:ext cx="4211182" cy="1078213"/>
          </a:xfrm>
        </p:spPr>
        <p:txBody>
          <a:bodyPr/>
          <a:lstStyle/>
          <a:p>
            <a:r>
              <a:rPr lang="fr-FR" dirty="0"/>
              <a:t>Aperçu des modules </a:t>
            </a:r>
            <a:br>
              <a:rPr lang="fr-FR" dirty="0"/>
            </a:br>
            <a:r>
              <a:rPr lang="fr-FR" sz="1600" dirty="0"/>
              <a:t>(titres abrégés)</a:t>
            </a:r>
            <a:endParaRPr lang="fr-FR" dirty="0"/>
          </a:p>
        </p:txBody>
      </p:sp>
      <p:pic>
        <p:nvPicPr>
          <p:cNvPr id="7" name="Espace réservé du contenu 6" descr="Une image contenant texte, vaisseau&#10;&#10;Description générée automatiquement">
            <a:extLst>
              <a:ext uri="{FF2B5EF4-FFF2-40B4-BE49-F238E27FC236}">
                <a16:creationId xmlns:a16="http://schemas.microsoft.com/office/drawing/2014/main" id="{500E62E5-C0F4-4B69-8706-E8AC64F523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16" y="1144755"/>
            <a:ext cx="909472" cy="827619"/>
          </a:xfrm>
        </p:spPr>
      </p:pic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670A49B-B7DC-44F8-9553-39FC87627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06" y="2532459"/>
            <a:ext cx="1042721" cy="8863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1883894-0602-4818-98DD-6D7431DC9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007" y="2486715"/>
            <a:ext cx="899190" cy="8677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91C6D31-35EC-4B4A-992F-6C68756C9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90" y="5468794"/>
            <a:ext cx="832434" cy="894867"/>
          </a:xfrm>
          <a:prstGeom prst="rect">
            <a:avLst/>
          </a:prstGeom>
        </p:spPr>
      </p:pic>
      <p:pic>
        <p:nvPicPr>
          <p:cNvPr id="15" name="Image 1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752447A-BBB8-42DB-AF07-A7331B52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747" y="3914528"/>
            <a:ext cx="925338" cy="89757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C4A759-11CF-4E45-B38C-9D45D7D1E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62" y="2534314"/>
            <a:ext cx="1068504" cy="96165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DD9096A-B66A-4073-9CAB-755BB45F9E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95" y="3955069"/>
            <a:ext cx="964133" cy="92556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3350B15-A3DF-418E-BCBE-FDFE3C0454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78" y="5441071"/>
            <a:ext cx="969446" cy="848265"/>
          </a:xfrm>
          <a:prstGeom prst="rect">
            <a:avLst/>
          </a:prstGeom>
        </p:spPr>
      </p:pic>
      <p:pic>
        <p:nvPicPr>
          <p:cNvPr id="23" name="Image 2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43ED4BA-1381-4948-BB9C-74FDCE46D6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37" y="2439747"/>
            <a:ext cx="1172748" cy="961654"/>
          </a:xfrm>
          <a:prstGeom prst="rect">
            <a:avLst/>
          </a:prstGeom>
        </p:spPr>
      </p:pic>
      <p:pic>
        <p:nvPicPr>
          <p:cNvPr id="25" name="Image 24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17D41DA1-D9F9-4B74-AEF4-FCE8BFA3D4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60" y="3945780"/>
            <a:ext cx="1022892" cy="895030"/>
          </a:xfrm>
          <a:prstGeom prst="rect">
            <a:avLst/>
          </a:prstGeom>
        </p:spPr>
      </p:pic>
      <p:pic>
        <p:nvPicPr>
          <p:cNvPr id="27" name="Image 2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480DC2D-CAD9-4406-B02A-A919912D03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60" y="1138405"/>
            <a:ext cx="1121916" cy="886313"/>
          </a:xfrm>
          <a:prstGeom prst="rect">
            <a:avLst/>
          </a:prstGeom>
        </p:spPr>
      </p:pic>
      <p:pic>
        <p:nvPicPr>
          <p:cNvPr id="29" name="Image 28" descr="Une image contenant texte, signe, cadre&#10;&#10;Description générée automatiquement">
            <a:extLst>
              <a:ext uri="{FF2B5EF4-FFF2-40B4-BE49-F238E27FC236}">
                <a16:creationId xmlns:a16="http://schemas.microsoft.com/office/drawing/2014/main" id="{17071991-7BBE-4C7D-B79C-59DBCC0E36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14" y="3958363"/>
            <a:ext cx="832435" cy="83659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4A43904-FF4C-464C-90BA-89DEF5E913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83" y="5481877"/>
            <a:ext cx="890705" cy="779367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B32B10D1-67F8-4806-A6B3-3DDF89F0E43B}"/>
              </a:ext>
            </a:extLst>
          </p:cNvPr>
          <p:cNvSpPr txBox="1"/>
          <p:nvPr/>
        </p:nvSpPr>
        <p:spPr>
          <a:xfrm>
            <a:off x="156542" y="2561933"/>
            <a:ext cx="17550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Droit </a:t>
            </a:r>
          </a:p>
          <a:p>
            <a:pPr algn="r"/>
            <a:r>
              <a:rPr lang="fr-FR" sz="1400" dirty="0"/>
              <a:t>d’auteur</a:t>
            </a:r>
          </a:p>
          <a:p>
            <a:pPr algn="r"/>
            <a:r>
              <a:rPr lang="fr-FR" sz="1050" dirty="0"/>
              <a:t>Septembre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922B919-BE67-4D24-B049-630FEDA5BFF6}"/>
              </a:ext>
            </a:extLst>
          </p:cNvPr>
          <p:cNvSpPr txBox="1"/>
          <p:nvPr/>
        </p:nvSpPr>
        <p:spPr>
          <a:xfrm>
            <a:off x="9812605" y="4132365"/>
            <a:ext cx="87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Syllabus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AB1BB32-0F7E-4766-B699-95DE4428A3BA}"/>
              </a:ext>
            </a:extLst>
          </p:cNvPr>
          <p:cNvSpPr txBox="1"/>
          <p:nvPr/>
        </p:nvSpPr>
        <p:spPr>
          <a:xfrm>
            <a:off x="9336947" y="2675434"/>
            <a:ext cx="131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+mj-lt"/>
              </a:rPr>
              <a:t>Scénario pédagogique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147635A-3B85-4016-8425-B7D0B21738DB}"/>
              </a:ext>
            </a:extLst>
          </p:cNvPr>
          <p:cNvSpPr txBox="1"/>
          <p:nvPr/>
        </p:nvSpPr>
        <p:spPr>
          <a:xfrm>
            <a:off x="6785784" y="4071744"/>
            <a:ext cx="108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Contenu interactif</a:t>
            </a:r>
          </a:p>
          <a:p>
            <a:pPr algn="r"/>
            <a:r>
              <a:rPr lang="fr-FR" sz="1050" dirty="0"/>
              <a:t>Septembre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5AEC13F-B387-4A52-B433-B3CF2750BED3}"/>
              </a:ext>
            </a:extLst>
          </p:cNvPr>
          <p:cNvSpPr txBox="1"/>
          <p:nvPr/>
        </p:nvSpPr>
        <p:spPr>
          <a:xfrm>
            <a:off x="6955671" y="2666852"/>
            <a:ext cx="899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Classe virtuelle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E7179EE-9339-4450-9690-86A45029D2D2}"/>
              </a:ext>
            </a:extLst>
          </p:cNvPr>
          <p:cNvSpPr txBox="1"/>
          <p:nvPr/>
        </p:nvSpPr>
        <p:spPr>
          <a:xfrm>
            <a:off x="3632288" y="2689935"/>
            <a:ext cx="1279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Iconographie</a:t>
            </a:r>
          </a:p>
          <a:p>
            <a:pPr algn="r"/>
            <a:r>
              <a:rPr lang="fr-FR" sz="1050" dirty="0"/>
              <a:t>Septembre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4CD0AE8-1311-4E72-9A99-72EBD3891519}"/>
              </a:ext>
            </a:extLst>
          </p:cNvPr>
          <p:cNvSpPr txBox="1"/>
          <p:nvPr/>
        </p:nvSpPr>
        <p:spPr>
          <a:xfrm>
            <a:off x="6810080" y="5650246"/>
            <a:ext cx="949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Forum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E61D1F3-E21A-4D35-B0DB-AEBAEF1C4C56}"/>
              </a:ext>
            </a:extLst>
          </p:cNvPr>
          <p:cNvSpPr txBox="1"/>
          <p:nvPr/>
        </p:nvSpPr>
        <p:spPr>
          <a:xfrm>
            <a:off x="6985663" y="1255048"/>
            <a:ext cx="790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Tutorat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E94D07D-1FB3-4829-8002-44EE56ECC8D5}"/>
              </a:ext>
            </a:extLst>
          </p:cNvPr>
          <p:cNvSpPr txBox="1"/>
          <p:nvPr/>
        </p:nvSpPr>
        <p:spPr>
          <a:xfrm>
            <a:off x="3909270" y="5663813"/>
            <a:ext cx="101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Cours </a:t>
            </a:r>
          </a:p>
          <a:p>
            <a:pPr algn="r"/>
            <a:r>
              <a:rPr lang="fr-FR" sz="1400" dirty="0" err="1"/>
              <a:t>co</a:t>
            </a:r>
            <a:r>
              <a:rPr lang="fr-FR" sz="1400" dirty="0"/>
              <a:t>-modal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0021E48-F7DC-444C-8529-88C11E80D549}"/>
              </a:ext>
            </a:extLst>
          </p:cNvPr>
          <p:cNvSpPr txBox="1"/>
          <p:nvPr/>
        </p:nvSpPr>
        <p:spPr>
          <a:xfrm>
            <a:off x="3702305" y="4117965"/>
            <a:ext cx="1270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Ecriture collaborative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E5C80AC-9513-417B-A900-948400E182B2}"/>
              </a:ext>
            </a:extLst>
          </p:cNvPr>
          <p:cNvSpPr txBox="1"/>
          <p:nvPr/>
        </p:nvSpPr>
        <p:spPr>
          <a:xfrm>
            <a:off x="156542" y="5697368"/>
            <a:ext cx="1755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Wiki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EF5904D-36D6-46A5-9564-BBB34CCB14FB}"/>
              </a:ext>
            </a:extLst>
          </p:cNvPr>
          <p:cNvSpPr txBox="1"/>
          <p:nvPr/>
        </p:nvSpPr>
        <p:spPr>
          <a:xfrm>
            <a:off x="329309" y="4106936"/>
            <a:ext cx="1634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Vote interactif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45C5E9B-DF23-4B50-88A3-5CDF40D54D9B}"/>
              </a:ext>
            </a:extLst>
          </p:cNvPr>
          <p:cNvSpPr txBox="1"/>
          <p:nvPr/>
        </p:nvSpPr>
        <p:spPr>
          <a:xfrm>
            <a:off x="9462691" y="1263243"/>
            <a:ext cx="122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+mj-lt"/>
              </a:rPr>
              <a:t>Accessibilité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35BF330-E1C6-4EE6-A244-463BB5D661C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26" y="1145636"/>
            <a:ext cx="909472" cy="877640"/>
          </a:xfrm>
          <a:prstGeom prst="rect">
            <a:avLst/>
          </a:prstGeom>
        </p:spPr>
      </p:pic>
      <p:pic>
        <p:nvPicPr>
          <p:cNvPr id="6" name="Image 5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762AA636-3ED4-4172-95D8-44D454FB6D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99" y="1152572"/>
            <a:ext cx="964133" cy="867719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611552A7-C982-4AD4-8F25-016B0ADA208E}"/>
              </a:ext>
            </a:extLst>
          </p:cNvPr>
          <p:cNvSpPr txBox="1"/>
          <p:nvPr/>
        </p:nvSpPr>
        <p:spPr>
          <a:xfrm>
            <a:off x="3612823" y="1343035"/>
            <a:ext cx="1279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Evaluation</a:t>
            </a:r>
          </a:p>
          <a:p>
            <a:pPr algn="r"/>
            <a:r>
              <a:rPr lang="fr-FR" sz="1050" dirty="0"/>
              <a:t>Octobre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0F1B141-A1B7-4A1B-A46B-300EC21E0772}"/>
              </a:ext>
            </a:extLst>
          </p:cNvPr>
          <p:cNvSpPr txBox="1"/>
          <p:nvPr/>
        </p:nvSpPr>
        <p:spPr>
          <a:xfrm>
            <a:off x="605142" y="1300421"/>
            <a:ext cx="127986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Classe inversée</a:t>
            </a:r>
          </a:p>
          <a:p>
            <a:pPr algn="r"/>
            <a:r>
              <a:rPr lang="fr-FR" sz="1050" dirty="0"/>
              <a:t>Octobre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E7E152-1A35-4216-8541-1E8079FC0F85}"/>
              </a:ext>
            </a:extLst>
          </p:cNvPr>
          <p:cNvSpPr txBox="1"/>
          <p:nvPr/>
        </p:nvSpPr>
        <p:spPr>
          <a:xfrm>
            <a:off x="9645870" y="5680537"/>
            <a:ext cx="209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 d’autres ?</a:t>
            </a:r>
          </a:p>
        </p:txBody>
      </p:sp>
    </p:spTree>
    <p:extLst>
      <p:ext uri="{BB962C8B-B14F-4D97-AF65-F5344CB8AC3E}">
        <p14:creationId xmlns:p14="http://schemas.microsoft.com/office/powerpoint/2010/main" val="467753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M22">
      <a:majorFont>
        <a:latin typeface="Raleway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7E5CE84-3A50-4C6B-99A3-1DF1346B8130}" vid="{2709B135-6D32-4E2F-B8E8-36BAA5AC83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1029</Words>
  <Application>Microsoft Office PowerPoint</Application>
  <PresentationFormat>Grand écran</PresentationFormat>
  <Paragraphs>175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Raleway Bold</vt:lpstr>
      <vt:lpstr>Arial</vt:lpstr>
      <vt:lpstr>Calibri</vt:lpstr>
      <vt:lpstr>Calibri Light</vt:lpstr>
      <vt:lpstr>Open Sans</vt:lpstr>
      <vt:lpstr>Raleway</vt:lpstr>
      <vt:lpstr>Source Sans Pro</vt:lpstr>
      <vt:lpstr>Wingdings</vt:lpstr>
      <vt:lpstr>Thème Office</vt:lpstr>
      <vt:lpstr>HyPE-13 à l’Université de TOURS</vt:lpstr>
      <vt:lpstr>Un consortium de 12 universités !</vt:lpstr>
      <vt:lpstr>Vous avez dit : « hybrider » ?</vt:lpstr>
      <vt:lpstr>La position de Tours</vt:lpstr>
      <vt:lpstr>Et concrètement ?</vt:lpstr>
      <vt:lpstr>Et la mise en œuvre ?</vt:lpstr>
      <vt:lpstr>L’équipe de choc</vt:lpstr>
      <vt:lpstr>Réalisation</vt:lpstr>
      <vt:lpstr>Aperçu des modules  (titres abrégés)</vt:lpstr>
      <vt:lpstr>Et à l’intérieur ?</vt:lpstr>
      <vt:lpstr>Et à l’intérieur ?</vt:lpstr>
      <vt:lpstr>Et à l’intérieur ?</vt:lpstr>
      <vt:lpstr>Et à l’intérieur ?</vt:lpstr>
      <vt:lpstr>Et ensuite ?</vt:lpstr>
      <vt:lpstr>Une boite à outils</vt:lpstr>
      <vt:lpstr>Aux origines</vt:lpstr>
      <vt:lpstr>Les travaux dans le temps</vt:lpstr>
      <vt:lpstr>Le fond / la forme </vt:lpstr>
      <vt:lpstr>La forme</vt:lpstr>
      <vt:lpstr>La forme</vt:lpstr>
      <vt:lpstr> La mise en œuvre</vt:lpstr>
      <vt:lpstr>Pour quel résultat ?</vt:lpstr>
      <vt:lpstr>En guise de conclusion</vt:lpstr>
      <vt:lpstr>Une boite à outils</vt:lpstr>
      <vt:lpstr>Un grand MERCI 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HyPE-13 à l’Université de TOURS</dc:title>
  <dc:creator>Baptiste Doucey</dc:creator>
  <cp:lastModifiedBy>Baptiste Doucey</cp:lastModifiedBy>
  <cp:revision>37</cp:revision>
  <dcterms:created xsi:type="dcterms:W3CDTF">2022-06-29T13:23:16Z</dcterms:created>
  <dcterms:modified xsi:type="dcterms:W3CDTF">2022-07-07T23:14:03Z</dcterms:modified>
</cp:coreProperties>
</file>