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3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30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612FF-34FE-45C5-A2FE-08BA1C1AE426}" type="datetimeFigureOut">
              <a:rPr lang="fr-FR" smtClean="0"/>
              <a:t>07/07/2022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1E6DD-D623-45E7-94D4-312E3FFEED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54153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Image 3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34"/>
          <a:stretch/>
        </p:blipFill>
        <p:spPr>
          <a:xfrm>
            <a:off x="485776" y="1085850"/>
            <a:ext cx="11236321" cy="497205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 userDrawn="1">
            <p:ph type="ctrTitle"/>
          </p:nvPr>
        </p:nvSpPr>
        <p:spPr>
          <a:xfrm>
            <a:off x="1866899" y="1733550"/>
            <a:ext cx="8458200" cy="2667426"/>
          </a:xfrm>
        </p:spPr>
        <p:txBody>
          <a:bodyPr anchor="b">
            <a:normAutofit/>
          </a:bodyPr>
          <a:lstStyle>
            <a:lvl1pPr algn="ctr">
              <a:defRPr sz="3200">
                <a:solidFill>
                  <a:srgbClr val="002060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 userDrawn="1">
            <p:ph type="subTitle" idx="1"/>
          </p:nvPr>
        </p:nvSpPr>
        <p:spPr>
          <a:xfrm>
            <a:off x="1866898" y="4537501"/>
            <a:ext cx="8458201" cy="109124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00133A"/>
                </a:solidFill>
                <a:latin typeface="Raleway" panose="020B00030301010600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pic>
        <p:nvPicPr>
          <p:cNvPr id="30" name="Image 2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6441" y="548921"/>
            <a:ext cx="1259113" cy="111195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776" y="218304"/>
            <a:ext cx="1291259" cy="661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859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8B00-CCE8-4C4F-BC19-E7C681DEEC72}" type="datetimeFigureOut">
              <a:rPr lang="fr-FR" smtClean="0"/>
              <a:t>07/07/2022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60596-BF22-42BF-8CDC-B22E2A4529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5173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34"/>
          <a:stretch/>
        </p:blipFill>
        <p:spPr>
          <a:xfrm>
            <a:off x="485776" y="1085850"/>
            <a:ext cx="11236321" cy="497205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800225"/>
            <a:ext cx="10515600" cy="2886075"/>
          </a:xfrm>
        </p:spPr>
        <p:txBody>
          <a:bodyPr anchor="b">
            <a:normAutofit/>
          </a:bodyPr>
          <a:lstStyle>
            <a:lvl1pPr>
              <a:defRPr sz="3200">
                <a:solidFill>
                  <a:srgbClr val="00133A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829175"/>
            <a:ext cx="10515600" cy="1098550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00133A"/>
                </a:solidFill>
                <a:latin typeface="Raleway" panose="020B00030301010600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8B00-CCE8-4C4F-BC19-E7C681DEEC72}" type="datetimeFigureOut">
              <a:rPr lang="fr-FR" smtClean="0"/>
              <a:t>07/07/2022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60596-BF22-42BF-8CDC-B22E2A4529C4}" type="slidenum">
              <a:rPr lang="fr-FR" smtClean="0"/>
              <a:t>‹N°›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6441" y="548921"/>
            <a:ext cx="1259113" cy="1111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9662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046746" y="2333625"/>
            <a:ext cx="4973054" cy="3843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2333625"/>
            <a:ext cx="5041231" cy="3843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8B00-CCE8-4C4F-BC19-E7C681DEEC72}" type="datetimeFigureOut">
              <a:rPr lang="fr-FR" smtClean="0"/>
              <a:t>07/07/2022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60596-BF22-42BF-8CDC-B22E2A4529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6341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046745" y="1136261"/>
            <a:ext cx="10166685" cy="690563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46746" y="1963348"/>
            <a:ext cx="4950829" cy="741751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046746" y="2813828"/>
            <a:ext cx="4950829" cy="340599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963348"/>
            <a:ext cx="5041231" cy="741751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813828"/>
            <a:ext cx="5041231" cy="340599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8B00-CCE8-4C4F-BC19-E7C681DEEC72}" type="datetimeFigureOut">
              <a:rPr lang="fr-FR" smtClean="0"/>
              <a:t>07/07/2022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60596-BF22-42BF-8CDC-B22E2A4529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2524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8B00-CCE8-4C4F-BC19-E7C681DEEC72}" type="datetimeFigureOut">
              <a:rPr lang="fr-FR" smtClean="0"/>
              <a:t>07/07/2022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60596-BF22-42BF-8CDC-B22E2A4529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95037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839788" y="1249129"/>
            <a:ext cx="3932237" cy="903521"/>
          </a:xfrm>
        </p:spPr>
        <p:txBody>
          <a:bodyPr anchor="ctr">
            <a:normAutofit/>
          </a:bodyPr>
          <a:lstStyle>
            <a:lvl1pPr>
              <a:defRPr sz="2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1600201"/>
            <a:ext cx="6172200" cy="4260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305050"/>
            <a:ext cx="3932237" cy="3563937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8B00-CCE8-4C4F-BC19-E7C681DEEC72}" type="datetimeFigureOut">
              <a:rPr lang="fr-FR" smtClean="0"/>
              <a:t>07/07/2022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60596-BF22-42BF-8CDC-B22E2A4529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84136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microsoft.com/office/2007/relationships/hdphoto" Target="../media/hdphoto1.wdp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 24"/>
          <p:cNvPicPr>
            <a:picLocks noChangeAspect="1"/>
          </p:cNvPicPr>
          <p:nvPr userDrawn="1"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8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66" r="-1304" b="2633"/>
          <a:stretch/>
        </p:blipFill>
        <p:spPr>
          <a:xfrm>
            <a:off x="0" y="0"/>
            <a:ext cx="12356432" cy="6858001"/>
          </a:xfrm>
          <a:prstGeom prst="rect">
            <a:avLst/>
          </a:prstGeom>
        </p:spPr>
      </p:pic>
      <p:sp>
        <p:nvSpPr>
          <p:cNvPr id="26" name="Rectangle 25"/>
          <p:cNvSpPr/>
          <p:nvPr userDrawn="1"/>
        </p:nvSpPr>
        <p:spPr>
          <a:xfrm>
            <a:off x="0" y="-1"/>
            <a:ext cx="12204032" cy="6858001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zz</a:t>
            </a:r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 userDrawn="1">
            <p:ph type="title"/>
          </p:nvPr>
        </p:nvSpPr>
        <p:spPr>
          <a:xfrm>
            <a:off x="1046746" y="1130238"/>
            <a:ext cx="10166685" cy="1078213"/>
          </a:xfrm>
          <a:prstGeom prst="rect">
            <a:avLst/>
          </a:prstGeom>
          <a:effectLst>
            <a:softEdge rad="0"/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 userDrawn="1">
            <p:ph type="body" idx="1"/>
          </p:nvPr>
        </p:nvSpPr>
        <p:spPr>
          <a:xfrm>
            <a:off x="1046746" y="2343389"/>
            <a:ext cx="10166685" cy="3876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 userDrawn="1">
            <p:ph type="dt" sz="half" idx="2"/>
          </p:nvPr>
        </p:nvSpPr>
        <p:spPr>
          <a:xfrm>
            <a:off x="1046746" y="637778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08B00-CCE8-4C4F-BC19-E7C681DEEC72}" type="datetimeFigureOut">
              <a:rPr lang="fr-FR" smtClean="0"/>
              <a:pPr/>
              <a:t>07/07/2022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 userDrawn="1"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 userDrawn="1">
            <p:ph type="sldNum" sz="quarter" idx="4"/>
          </p:nvPr>
        </p:nvSpPr>
        <p:spPr>
          <a:xfrm>
            <a:off x="8470231" y="635476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60596-BF22-42BF-8CDC-B22E2A4529C4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6" name="Image 15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802" y="267812"/>
            <a:ext cx="1916623" cy="710194"/>
          </a:xfrm>
          <a:prstGeom prst="rect">
            <a:avLst/>
          </a:prstGeom>
        </p:spPr>
      </p:pic>
      <p:cxnSp>
        <p:nvCxnSpPr>
          <p:cNvPr id="8" name="Connecteur droit 7"/>
          <p:cNvCxnSpPr/>
          <p:nvPr userDrawn="1"/>
        </p:nvCxnSpPr>
        <p:spPr>
          <a:xfrm>
            <a:off x="2920707" y="461849"/>
            <a:ext cx="0" cy="3221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8979" y="330525"/>
            <a:ext cx="1141934" cy="584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965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7" r:id="rId7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400" u="none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rgbClr val="00133A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0133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rgbClr val="00133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rgbClr val="00133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050" kern="1200">
          <a:solidFill>
            <a:srgbClr val="00133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Expérimentez la </a:t>
            </a:r>
            <a:r>
              <a:rPr lang="fr-FR" dirty="0" err="1" smtClean="0"/>
              <a:t>gamification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1800" dirty="0" smtClean="0"/>
              <a:t>Créez votre parcours ludique en combinant </a:t>
            </a:r>
          </a:p>
          <a:p>
            <a:r>
              <a:rPr lang="fr-FR" sz="1800" dirty="0" smtClean="0"/>
              <a:t>les achèvements d’activité et les restrictions d’accès</a:t>
            </a:r>
            <a:endParaRPr lang="fr-FR" sz="18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110" y="1898091"/>
            <a:ext cx="3341080" cy="1899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68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Imaginez votre jeu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Toujours et toujours « CLARIFIER » dès le début pour vos apprenants : </a:t>
            </a:r>
          </a:p>
          <a:p>
            <a:pPr lvl="1"/>
            <a:r>
              <a:rPr lang="fr-FR" dirty="0" smtClean="0"/>
              <a:t>Les objectifs pédagogiques : être capable de …</a:t>
            </a:r>
          </a:p>
          <a:p>
            <a:pPr lvl="1"/>
            <a:r>
              <a:rPr lang="fr-FR" dirty="0"/>
              <a:t>L</a:t>
            </a:r>
            <a:r>
              <a:rPr lang="fr-FR" dirty="0" smtClean="0"/>
              <a:t>e cadre et les règles du jeu : disponibilité, temps, durée, individuel/groupe, notation …</a:t>
            </a:r>
          </a:p>
          <a:p>
            <a:pPr marL="457200" lvl="1" indent="0">
              <a:buNone/>
            </a:pPr>
            <a:endParaRPr lang="fr-FR" dirty="0"/>
          </a:p>
          <a:p>
            <a:pPr marL="457200" lvl="1" indent="0">
              <a:buNone/>
            </a:pPr>
            <a:endParaRPr lang="fr-FR" dirty="0" smtClean="0"/>
          </a:p>
          <a:p>
            <a:r>
              <a:rPr lang="fr-FR" dirty="0" smtClean="0"/>
              <a:t>Avant de démarrer, prenez le temps de la réflexion sur votre intention pédagogique :</a:t>
            </a:r>
          </a:p>
          <a:p>
            <a:pPr lvl="1"/>
            <a:r>
              <a:rPr lang="fr-FR" dirty="0" smtClean="0"/>
              <a:t>Diagnostique et/ou formatif et/ou </a:t>
            </a:r>
            <a:r>
              <a:rPr lang="fr-FR" dirty="0"/>
              <a:t>Sommatif ? </a:t>
            </a:r>
            <a:endParaRPr lang="fr-FR" dirty="0" smtClean="0"/>
          </a:p>
          <a:p>
            <a:pPr lvl="1"/>
            <a:r>
              <a:rPr lang="fr-FR" dirty="0" smtClean="0"/>
              <a:t>Elargir et/ou évaluer ses connaissances ?</a:t>
            </a:r>
          </a:p>
          <a:p>
            <a:pPr lvl="1"/>
            <a:r>
              <a:rPr lang="fr-FR" dirty="0" smtClean="0"/>
              <a:t>Revenir de façon différente sur un « point de friction » du cours ?</a:t>
            </a:r>
          </a:p>
          <a:p>
            <a:pPr lvl="1"/>
            <a:r>
              <a:rPr lang="fr-FR" dirty="0" smtClean="0"/>
              <a:t>Dynamiser le format du cours en intégrant du challenge afin d’engager davantage mes apprenants ?</a:t>
            </a:r>
          </a:p>
          <a:p>
            <a:pPr lvl="1"/>
            <a:r>
              <a:rPr lang="fr-FR" dirty="0" smtClean="0"/>
              <a:t>Favoriser l’intelligence collective ?</a:t>
            </a:r>
          </a:p>
          <a:p>
            <a:pPr lvl="1"/>
            <a:r>
              <a:rPr lang="fr-FR" dirty="0" smtClean="0"/>
              <a:t>Développer l’esprit d’équipe ?</a:t>
            </a:r>
          </a:p>
          <a:p>
            <a:pPr lvl="1"/>
            <a:r>
              <a:rPr lang="fr-FR" dirty="0" smtClean="0"/>
              <a:t>…</a:t>
            </a:r>
          </a:p>
          <a:p>
            <a:endParaRPr lang="fr-FR" dirty="0" smtClean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6453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Construisez votre jeu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48497" y="2208450"/>
            <a:ext cx="10758617" cy="4381819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Dessinez sur un bloc note votre scénario</a:t>
            </a:r>
          </a:p>
          <a:p>
            <a:pPr marL="685800" lvl="2">
              <a:spcBef>
                <a:spcPts val="1000"/>
              </a:spcBef>
            </a:pPr>
            <a:r>
              <a:rPr lang="fr-FR" sz="1600" dirty="0" smtClean="0"/>
              <a:t>Thématique choisie</a:t>
            </a:r>
          </a:p>
          <a:p>
            <a:pPr marL="685800" lvl="2">
              <a:spcBef>
                <a:spcPts val="1000"/>
              </a:spcBef>
            </a:pPr>
            <a:r>
              <a:rPr lang="fr-FR" sz="1600" dirty="0"/>
              <a:t>Epreuves à </a:t>
            </a:r>
            <a:r>
              <a:rPr lang="fr-FR" sz="1600" dirty="0" smtClean="0"/>
              <a:t>réaliser</a:t>
            </a:r>
          </a:p>
          <a:p>
            <a:pPr marL="685800" lvl="2">
              <a:spcBef>
                <a:spcPts val="1000"/>
              </a:spcBef>
            </a:pPr>
            <a:r>
              <a:rPr lang="fr-FR" sz="1600" dirty="0" smtClean="0"/>
              <a:t>Indices nécessaires</a:t>
            </a:r>
          </a:p>
          <a:p>
            <a:pPr marL="685800" lvl="2">
              <a:spcBef>
                <a:spcPts val="1000"/>
              </a:spcBef>
            </a:pPr>
            <a:r>
              <a:rPr lang="fr-FR" sz="1600" dirty="0" smtClean="0"/>
              <a:t>Résultat attendu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fr-FR" dirty="0" smtClean="0"/>
              <a:t>&gt;&gt; Tout ceci en accord </a:t>
            </a:r>
            <a:r>
              <a:rPr lang="fr-FR" dirty="0"/>
              <a:t>avec vos </a:t>
            </a:r>
            <a:r>
              <a:rPr lang="fr-FR" dirty="0" smtClean="0"/>
              <a:t>objectifs et intentions pédagogiques !</a:t>
            </a:r>
            <a:endParaRPr lang="fr-FR" dirty="0"/>
          </a:p>
          <a:p>
            <a:pPr marL="228600" lvl="1">
              <a:spcBef>
                <a:spcPts val="1000"/>
              </a:spcBef>
            </a:pPr>
            <a:endParaRPr lang="fr-FR" sz="1800" dirty="0" smtClean="0"/>
          </a:p>
          <a:p>
            <a:pPr marL="228600" lvl="1">
              <a:spcBef>
                <a:spcPts val="1000"/>
              </a:spcBef>
            </a:pPr>
            <a:r>
              <a:rPr lang="fr-FR" sz="1800" dirty="0" smtClean="0"/>
              <a:t>Créez votre parcours dans votre cours </a:t>
            </a:r>
            <a:r>
              <a:rPr lang="fr-FR" sz="1800" dirty="0" err="1" smtClean="0"/>
              <a:t>Moodle</a:t>
            </a:r>
            <a:r>
              <a:rPr lang="fr-FR" sz="1800" dirty="0" smtClean="0"/>
              <a:t> :</a:t>
            </a:r>
          </a:p>
          <a:p>
            <a:pPr marL="685800" lvl="2">
              <a:spcBef>
                <a:spcPts val="1000"/>
              </a:spcBef>
            </a:pPr>
            <a:r>
              <a:rPr lang="fr-FR" sz="1600" dirty="0" smtClean="0"/>
              <a:t>Ajoutez et créez vos 3 étiquettes (Indices 1, 2 et 3)</a:t>
            </a:r>
          </a:p>
          <a:p>
            <a:pPr marL="685800" lvl="2">
              <a:spcBef>
                <a:spcPts val="1000"/>
              </a:spcBef>
            </a:pPr>
            <a:r>
              <a:rPr lang="fr-FR" sz="1600" dirty="0" smtClean="0"/>
              <a:t>Ajoutez et créez vos activités et ressources (Epreuves 1, 2 et 3)</a:t>
            </a:r>
          </a:p>
          <a:p>
            <a:pPr marL="685800" lvl="2">
              <a:spcBef>
                <a:spcPts val="1000"/>
              </a:spcBef>
            </a:pPr>
            <a:r>
              <a:rPr lang="fr-FR" sz="1600" dirty="0" smtClean="0"/>
              <a:t>Intercalez vos activités/ressources et étiquettes</a:t>
            </a:r>
          </a:p>
          <a:p>
            <a:pPr marL="685800" lvl="2">
              <a:spcBef>
                <a:spcPts val="1000"/>
              </a:spcBef>
            </a:pPr>
            <a:r>
              <a:rPr lang="fr-FR" sz="1600" dirty="0" smtClean="0"/>
              <a:t>Terminez par une activité par exemple Questionnaire qui ne comporte qu’une seule question de type réponse courte (saisie du résultat final)</a:t>
            </a:r>
            <a:r>
              <a:rPr lang="fr-FR" sz="1600" dirty="0"/>
              <a:t/>
            </a:r>
            <a:br>
              <a:rPr lang="fr-FR" sz="1600" dirty="0"/>
            </a:br>
            <a:endParaRPr lang="fr-FR" sz="1600" dirty="0" smtClean="0"/>
          </a:p>
        </p:txBody>
      </p:sp>
      <p:grpSp>
        <p:nvGrpSpPr>
          <p:cNvPr id="17" name="Groupe 16"/>
          <p:cNvGrpSpPr/>
          <p:nvPr/>
        </p:nvGrpSpPr>
        <p:grpSpPr>
          <a:xfrm>
            <a:off x="4331321" y="2641056"/>
            <a:ext cx="6980964" cy="1398862"/>
            <a:chOff x="4377095" y="2910963"/>
            <a:chExt cx="6980964" cy="1398862"/>
          </a:xfrm>
        </p:grpSpPr>
        <p:cxnSp>
          <p:nvCxnSpPr>
            <p:cNvPr id="5" name="Connecteur en arc 4"/>
            <p:cNvCxnSpPr/>
            <p:nvPr/>
          </p:nvCxnSpPr>
          <p:spPr>
            <a:xfrm>
              <a:off x="4391309" y="2965622"/>
              <a:ext cx="6482637" cy="1021492"/>
            </a:xfrm>
            <a:prstGeom prst="curvedConnector3">
              <a:avLst/>
            </a:prstGeom>
            <a:ln w="38100"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Étiquette 8"/>
            <p:cNvSpPr/>
            <p:nvPr/>
          </p:nvSpPr>
          <p:spPr>
            <a:xfrm>
              <a:off x="5018316" y="3324978"/>
              <a:ext cx="782594" cy="197708"/>
            </a:xfrm>
            <a:prstGeom prst="plaqu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 smtClean="0"/>
                <a:t>Indice 1</a:t>
              </a:r>
              <a:endParaRPr lang="fr-FR" dirty="0"/>
            </a:p>
          </p:txBody>
        </p:sp>
        <p:sp>
          <p:nvSpPr>
            <p:cNvPr id="10" name="Étoile à 7 branches 9"/>
            <p:cNvSpPr/>
            <p:nvPr/>
          </p:nvSpPr>
          <p:spPr>
            <a:xfrm>
              <a:off x="4377095" y="2910963"/>
              <a:ext cx="644284" cy="585628"/>
            </a:xfrm>
            <a:prstGeom prst="star7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100" dirty="0" smtClean="0">
                  <a:solidFill>
                    <a:srgbClr val="00133A"/>
                  </a:solidFill>
                </a:rPr>
                <a:t>E1</a:t>
              </a:r>
              <a:endParaRPr lang="fr-FR" sz="1100" dirty="0">
                <a:solidFill>
                  <a:srgbClr val="00133A"/>
                </a:solidFill>
              </a:endParaRPr>
            </a:p>
          </p:txBody>
        </p:sp>
        <p:pic>
          <p:nvPicPr>
            <p:cNvPr id="18" name="Picture 2" descr="finish checkered flag silhouette style ic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66888" y="3051005"/>
              <a:ext cx="891171" cy="8911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Étiquette 18"/>
            <p:cNvSpPr/>
            <p:nvPr/>
          </p:nvSpPr>
          <p:spPr>
            <a:xfrm>
              <a:off x="6718673" y="3591697"/>
              <a:ext cx="782594" cy="197708"/>
            </a:xfrm>
            <a:prstGeom prst="plaqu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 smtClean="0"/>
                <a:t>Indice 2</a:t>
              </a:r>
              <a:endParaRPr lang="fr-FR" dirty="0"/>
            </a:p>
          </p:txBody>
        </p:sp>
        <p:sp>
          <p:nvSpPr>
            <p:cNvPr id="20" name="Étiquette 19"/>
            <p:cNvSpPr/>
            <p:nvPr/>
          </p:nvSpPr>
          <p:spPr>
            <a:xfrm>
              <a:off x="8484233" y="3990618"/>
              <a:ext cx="782594" cy="197708"/>
            </a:xfrm>
            <a:prstGeom prst="plaqu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 smtClean="0"/>
                <a:t>Indice 3</a:t>
              </a:r>
              <a:endParaRPr lang="fr-FR" dirty="0"/>
            </a:p>
          </p:txBody>
        </p:sp>
        <p:sp>
          <p:nvSpPr>
            <p:cNvPr id="21" name="Étoile à 7 branches 20"/>
            <p:cNvSpPr/>
            <p:nvPr/>
          </p:nvSpPr>
          <p:spPr>
            <a:xfrm>
              <a:off x="6080515" y="3203777"/>
              <a:ext cx="644284" cy="585628"/>
            </a:xfrm>
            <a:prstGeom prst="star7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100" dirty="0" smtClean="0">
                  <a:solidFill>
                    <a:srgbClr val="00133A"/>
                  </a:solidFill>
                </a:rPr>
                <a:t>E2</a:t>
              </a:r>
              <a:endParaRPr lang="fr-FR" sz="1100" dirty="0">
                <a:solidFill>
                  <a:srgbClr val="00133A"/>
                </a:solidFill>
              </a:endParaRPr>
            </a:p>
          </p:txBody>
        </p:sp>
        <p:sp>
          <p:nvSpPr>
            <p:cNvPr id="22" name="Étoile à 7 branches 21"/>
            <p:cNvSpPr/>
            <p:nvPr/>
          </p:nvSpPr>
          <p:spPr>
            <a:xfrm>
              <a:off x="7839949" y="3591697"/>
              <a:ext cx="644284" cy="585628"/>
            </a:xfrm>
            <a:prstGeom prst="star7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100" dirty="0" smtClean="0">
                  <a:solidFill>
                    <a:srgbClr val="00133A"/>
                  </a:solidFill>
                </a:rPr>
                <a:t>E3</a:t>
              </a:r>
              <a:endParaRPr lang="fr-FR" sz="1100" dirty="0">
                <a:solidFill>
                  <a:srgbClr val="00133A"/>
                </a:solidFill>
              </a:endParaRPr>
            </a:p>
          </p:txBody>
        </p:sp>
        <p:sp>
          <p:nvSpPr>
            <p:cNvPr id="23" name="Vague 22"/>
            <p:cNvSpPr/>
            <p:nvPr/>
          </p:nvSpPr>
          <p:spPr>
            <a:xfrm>
              <a:off x="9770076" y="3811806"/>
              <a:ext cx="803904" cy="498019"/>
            </a:xfrm>
            <a:prstGeom prst="wave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 smtClean="0"/>
                <a:t>Réponse</a:t>
              </a:r>
              <a:endParaRPr lang="fr-FR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86889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77124" y="1918429"/>
            <a:ext cx="3900852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Epreuve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Elle doit être visible dès le début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Doit être </a:t>
            </a:r>
            <a:r>
              <a:rPr lang="fr-FR" sz="1400" dirty="0" smtClean="0"/>
              <a:t>paramétrée </a:t>
            </a:r>
            <a:r>
              <a:rPr lang="fr-FR" sz="1400" dirty="0" smtClean="0"/>
              <a:t>avec une condition d’achèvement (manuel ou auto)</a:t>
            </a:r>
            <a:endParaRPr lang="fr-FR" sz="1400" dirty="0"/>
          </a:p>
        </p:txBody>
      </p:sp>
      <p:sp>
        <p:nvSpPr>
          <p:cNvPr id="5" name="ZoneTexte 4"/>
          <p:cNvSpPr txBox="1"/>
          <p:nvPr/>
        </p:nvSpPr>
        <p:spPr>
          <a:xfrm>
            <a:off x="477124" y="3369093"/>
            <a:ext cx="3900855" cy="107721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fr-FR" dirty="0"/>
              <a:t>Epreuve 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Doit être </a:t>
            </a:r>
            <a:r>
              <a:rPr lang="fr-FR" sz="1400" dirty="0" smtClean="0"/>
              <a:t>paramétrée </a:t>
            </a:r>
            <a:r>
              <a:rPr lang="fr-FR" sz="1400" dirty="0"/>
              <a:t>avec </a:t>
            </a:r>
            <a:r>
              <a:rPr lang="fr-FR" sz="1400" dirty="0" smtClean="0"/>
              <a:t>une </a:t>
            </a:r>
            <a:r>
              <a:rPr lang="fr-FR" sz="1400" dirty="0"/>
              <a:t>condition d’achèvement (manuel ou auto)</a:t>
            </a:r>
          </a:p>
          <a:p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7454372" y="2530607"/>
            <a:ext cx="4387858" cy="1015663"/>
          </a:xfrm>
          <a:prstGeom prst="rect">
            <a:avLst/>
          </a:prstGeom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       Indice 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Il est caché et visible uniquement si l’épreuve 1 est « achevée » au sens </a:t>
            </a:r>
            <a:r>
              <a:rPr lang="fr-FR" sz="1400" dirty="0" err="1" smtClean="0"/>
              <a:t>moodle</a:t>
            </a:r>
            <a:endParaRPr lang="fr-FR" sz="1400" dirty="0"/>
          </a:p>
        </p:txBody>
      </p:sp>
      <p:sp>
        <p:nvSpPr>
          <p:cNvPr id="8" name="ZoneTexte 7"/>
          <p:cNvSpPr txBox="1"/>
          <p:nvPr/>
        </p:nvSpPr>
        <p:spPr>
          <a:xfrm>
            <a:off x="477124" y="4893447"/>
            <a:ext cx="3900008" cy="107721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fr-FR" dirty="0"/>
              <a:t>Epreuve </a:t>
            </a:r>
            <a:r>
              <a:rPr lang="fr-FR" dirty="0" smtClean="0"/>
              <a:t>3</a:t>
            </a: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Doit </a:t>
            </a:r>
            <a:r>
              <a:rPr lang="fr-FR" sz="1400"/>
              <a:t>être </a:t>
            </a:r>
            <a:r>
              <a:rPr lang="fr-FR" sz="1400" smtClean="0"/>
              <a:t>paramétrée </a:t>
            </a:r>
            <a:r>
              <a:rPr lang="fr-FR" sz="1400" dirty="0"/>
              <a:t>avec </a:t>
            </a:r>
            <a:r>
              <a:rPr lang="fr-FR" sz="1400" dirty="0" smtClean="0"/>
              <a:t>une </a:t>
            </a:r>
            <a:r>
              <a:rPr lang="fr-FR" sz="1400" dirty="0"/>
              <a:t>condition d’achèvement (manuel ou auto)</a:t>
            </a:r>
          </a:p>
          <a:p>
            <a:endParaRPr lang="fr-FR" dirty="0"/>
          </a:p>
        </p:txBody>
      </p:sp>
      <p:cxnSp>
        <p:nvCxnSpPr>
          <p:cNvPr id="10" name="Connecteur droit avec flèche 9"/>
          <p:cNvCxnSpPr>
            <a:stCxn id="38" idx="3"/>
            <a:endCxn id="41" idx="1"/>
          </p:cNvCxnSpPr>
          <p:nvPr/>
        </p:nvCxnSpPr>
        <p:spPr>
          <a:xfrm>
            <a:off x="4868377" y="2172200"/>
            <a:ext cx="1814628" cy="605379"/>
          </a:xfrm>
          <a:prstGeom prst="straightConnector1">
            <a:avLst/>
          </a:prstGeom>
          <a:ln w="38100">
            <a:solidFill>
              <a:schemeClr val="accent6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 rot="1142273">
            <a:off x="5367476" y="2185698"/>
            <a:ext cx="976184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chemeClr val="accent6"/>
                </a:solidFill>
              </a:rPr>
              <a:t>Rend visible</a:t>
            </a:r>
            <a:endParaRPr lang="fr-FR" sz="1100" dirty="0">
              <a:solidFill>
                <a:schemeClr val="accent6"/>
              </a:solidFill>
            </a:endParaRPr>
          </a:p>
        </p:txBody>
      </p:sp>
      <p:sp>
        <p:nvSpPr>
          <p:cNvPr id="13" name="Titre 1"/>
          <p:cNvSpPr>
            <a:spLocks noGrp="1"/>
          </p:cNvSpPr>
          <p:nvPr>
            <p:ph type="title"/>
          </p:nvPr>
        </p:nvSpPr>
        <p:spPr>
          <a:xfrm>
            <a:off x="1046746" y="1130238"/>
            <a:ext cx="10166685" cy="1078213"/>
          </a:xfrm>
        </p:spPr>
        <p:txBody>
          <a:bodyPr>
            <a:normAutofit/>
          </a:bodyPr>
          <a:lstStyle/>
          <a:p>
            <a:r>
              <a:rPr lang="fr-FR" sz="2800" dirty="0" smtClean="0"/>
              <a:t>Paramétrez votre jeu</a:t>
            </a:r>
            <a:endParaRPr lang="fr-FR" sz="2800" dirty="0"/>
          </a:p>
        </p:txBody>
      </p:sp>
      <p:cxnSp>
        <p:nvCxnSpPr>
          <p:cNvPr id="17" name="Connecteur droit avec flèche 16"/>
          <p:cNvCxnSpPr>
            <a:stCxn id="53" idx="1"/>
            <a:endCxn id="42" idx="3"/>
          </p:cNvCxnSpPr>
          <p:nvPr/>
        </p:nvCxnSpPr>
        <p:spPr>
          <a:xfrm flipH="1">
            <a:off x="5007044" y="3313725"/>
            <a:ext cx="1675961" cy="300361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stCxn id="46" idx="3"/>
            <a:endCxn id="40" idx="1"/>
          </p:cNvCxnSpPr>
          <p:nvPr/>
        </p:nvCxnSpPr>
        <p:spPr>
          <a:xfrm>
            <a:off x="5007044" y="4219465"/>
            <a:ext cx="1686252" cy="142228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7520363" y="4156358"/>
            <a:ext cx="4358536" cy="1015663"/>
          </a:xfrm>
          <a:prstGeom prst="rect">
            <a:avLst/>
          </a:prstGeom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       Indice 2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Il est caché et visible uniquement si l’épreuve 2 est « achevée » au sens </a:t>
            </a:r>
            <a:r>
              <a:rPr lang="fr-FR" sz="1400" dirty="0" err="1" smtClean="0"/>
              <a:t>moodle</a:t>
            </a:r>
            <a:endParaRPr lang="fr-FR" sz="1400" dirty="0"/>
          </a:p>
        </p:txBody>
      </p:sp>
      <p:sp>
        <p:nvSpPr>
          <p:cNvPr id="22" name="ZoneTexte 21"/>
          <p:cNvSpPr txBox="1"/>
          <p:nvPr/>
        </p:nvSpPr>
        <p:spPr>
          <a:xfrm>
            <a:off x="7520363" y="5707952"/>
            <a:ext cx="4358535" cy="1015663"/>
          </a:xfrm>
          <a:prstGeom prst="rect">
            <a:avLst/>
          </a:prstGeom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       Indice 3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Il est caché et visible uniquement si </a:t>
            </a:r>
            <a:r>
              <a:rPr lang="fr-FR" sz="1400" smtClean="0"/>
              <a:t>l’épreuve 3 </a:t>
            </a:r>
            <a:r>
              <a:rPr lang="fr-FR" sz="1400" dirty="0" smtClean="0"/>
              <a:t>est « achevée » au sens </a:t>
            </a:r>
            <a:r>
              <a:rPr lang="fr-FR" sz="1400" dirty="0" err="1" smtClean="0"/>
              <a:t>moodle</a:t>
            </a:r>
            <a:endParaRPr lang="fr-FR" sz="1400" dirty="0"/>
          </a:p>
        </p:txBody>
      </p:sp>
      <p:cxnSp>
        <p:nvCxnSpPr>
          <p:cNvPr id="30" name="Connecteur droit avec flèche 29"/>
          <p:cNvCxnSpPr>
            <a:stCxn id="75" idx="3"/>
            <a:endCxn id="39" idx="1"/>
          </p:cNvCxnSpPr>
          <p:nvPr/>
        </p:nvCxnSpPr>
        <p:spPr>
          <a:xfrm>
            <a:off x="5007044" y="5769113"/>
            <a:ext cx="1686252" cy="19478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>
            <a:stCxn id="45" idx="1"/>
            <a:endCxn id="37" idx="3"/>
          </p:cNvCxnSpPr>
          <p:nvPr/>
        </p:nvCxnSpPr>
        <p:spPr>
          <a:xfrm flipH="1">
            <a:off x="5007044" y="4896238"/>
            <a:ext cx="1687063" cy="254564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à coins arrondis 36"/>
          <p:cNvSpPr/>
          <p:nvPr/>
        </p:nvSpPr>
        <p:spPr>
          <a:xfrm>
            <a:off x="3929026" y="4994289"/>
            <a:ext cx="1078018" cy="313026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Restriction</a:t>
            </a:r>
            <a:endParaRPr lang="fr-FR" sz="1200" dirty="0"/>
          </a:p>
        </p:txBody>
      </p:sp>
      <p:sp>
        <p:nvSpPr>
          <p:cNvPr id="38" name="Rectangle à coins arrondis 37"/>
          <p:cNvSpPr/>
          <p:nvPr/>
        </p:nvSpPr>
        <p:spPr>
          <a:xfrm>
            <a:off x="3790359" y="2015687"/>
            <a:ext cx="1078018" cy="313026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Achèvement</a:t>
            </a:r>
            <a:endParaRPr lang="fr-FR" sz="1200" dirty="0"/>
          </a:p>
        </p:txBody>
      </p:sp>
      <p:sp>
        <p:nvSpPr>
          <p:cNvPr id="39" name="Rectangle à coins arrondis 38"/>
          <p:cNvSpPr/>
          <p:nvPr/>
        </p:nvSpPr>
        <p:spPr>
          <a:xfrm>
            <a:off x="6693296" y="5807380"/>
            <a:ext cx="1078018" cy="313026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Restriction</a:t>
            </a:r>
            <a:endParaRPr lang="fr-FR" sz="1200" dirty="0"/>
          </a:p>
        </p:txBody>
      </p:sp>
      <p:sp>
        <p:nvSpPr>
          <p:cNvPr id="40" name="Rectangle à coins arrondis 39"/>
          <p:cNvSpPr/>
          <p:nvPr/>
        </p:nvSpPr>
        <p:spPr>
          <a:xfrm>
            <a:off x="6693296" y="4205180"/>
            <a:ext cx="1078018" cy="313026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Restriction</a:t>
            </a:r>
            <a:endParaRPr lang="fr-FR" sz="1200" dirty="0"/>
          </a:p>
        </p:txBody>
      </p:sp>
      <p:sp>
        <p:nvSpPr>
          <p:cNvPr id="41" name="Rectangle à coins arrondis 40"/>
          <p:cNvSpPr/>
          <p:nvPr/>
        </p:nvSpPr>
        <p:spPr>
          <a:xfrm>
            <a:off x="6683005" y="2621066"/>
            <a:ext cx="1078018" cy="313026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Restriction</a:t>
            </a:r>
            <a:endParaRPr lang="fr-FR" sz="1200" dirty="0"/>
          </a:p>
        </p:txBody>
      </p:sp>
      <p:sp>
        <p:nvSpPr>
          <p:cNvPr id="42" name="Rectangle à coins arrondis 41"/>
          <p:cNvSpPr/>
          <p:nvPr/>
        </p:nvSpPr>
        <p:spPr>
          <a:xfrm>
            <a:off x="3929026" y="3457573"/>
            <a:ext cx="1078018" cy="313026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Restriction</a:t>
            </a:r>
            <a:endParaRPr lang="fr-FR" sz="1200" dirty="0"/>
          </a:p>
        </p:txBody>
      </p:sp>
      <p:sp>
        <p:nvSpPr>
          <p:cNvPr id="45" name="Rectangle à coins arrondis 44"/>
          <p:cNvSpPr/>
          <p:nvPr/>
        </p:nvSpPr>
        <p:spPr>
          <a:xfrm>
            <a:off x="6694107" y="4739725"/>
            <a:ext cx="1078018" cy="313026"/>
          </a:xfrm>
          <a:prstGeom prst="round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Achèvement</a:t>
            </a:r>
            <a:endParaRPr lang="fr-FR" sz="1200" dirty="0"/>
          </a:p>
        </p:txBody>
      </p:sp>
      <p:sp>
        <p:nvSpPr>
          <p:cNvPr id="46" name="Rectangle à coins arrondis 45"/>
          <p:cNvSpPr/>
          <p:nvPr/>
        </p:nvSpPr>
        <p:spPr>
          <a:xfrm>
            <a:off x="3929026" y="4062952"/>
            <a:ext cx="1078018" cy="313026"/>
          </a:xfrm>
          <a:prstGeom prst="round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Achèvement</a:t>
            </a:r>
            <a:endParaRPr lang="fr-FR" sz="1200" dirty="0"/>
          </a:p>
        </p:txBody>
      </p:sp>
      <p:sp>
        <p:nvSpPr>
          <p:cNvPr id="53" name="Rectangle à coins arrondis 52"/>
          <p:cNvSpPr/>
          <p:nvPr/>
        </p:nvSpPr>
        <p:spPr>
          <a:xfrm>
            <a:off x="6683005" y="3157212"/>
            <a:ext cx="1078018" cy="313026"/>
          </a:xfrm>
          <a:prstGeom prst="round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Achèvement</a:t>
            </a:r>
            <a:endParaRPr lang="fr-FR" sz="1200" dirty="0"/>
          </a:p>
        </p:txBody>
      </p:sp>
      <p:sp>
        <p:nvSpPr>
          <p:cNvPr id="75" name="Rectangle à coins arrondis 74"/>
          <p:cNvSpPr/>
          <p:nvPr/>
        </p:nvSpPr>
        <p:spPr>
          <a:xfrm>
            <a:off x="3929026" y="5612600"/>
            <a:ext cx="1078018" cy="313026"/>
          </a:xfrm>
          <a:prstGeom prst="round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Achèvement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074133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1" grpId="0"/>
      <p:bldP spid="21" grpId="0" animBg="1"/>
      <p:bldP spid="22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5" grpId="0" animBg="1"/>
      <p:bldP spid="46" grpId="0" animBg="1"/>
      <p:bldP spid="53" grpId="0" animBg="1"/>
      <p:bldP spid="7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Paramétrez votre jeu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60903" y="2045490"/>
            <a:ext cx="10929735" cy="4812510"/>
          </a:xfrm>
        </p:spPr>
        <p:txBody>
          <a:bodyPr/>
          <a:lstStyle/>
          <a:p>
            <a:pPr marL="228600" lvl="1">
              <a:spcBef>
                <a:spcPts val="1000"/>
              </a:spcBef>
            </a:pPr>
            <a:r>
              <a:rPr lang="fr-FR" sz="1800" dirty="0" smtClean="0"/>
              <a:t>Combinez les paramétrages grâce aux achèvements d’activités et aux restrictions d’accès</a:t>
            </a:r>
          </a:p>
          <a:p>
            <a:pPr marL="685800" lvl="2">
              <a:spcBef>
                <a:spcPts val="1000"/>
              </a:spcBef>
            </a:pPr>
            <a:r>
              <a:rPr lang="fr-FR" dirty="0" smtClean="0"/>
              <a:t>La première épreuve doit être visible ;) sinon, c’est ballot !!</a:t>
            </a:r>
          </a:p>
          <a:p>
            <a:pPr marL="685800" lvl="2">
              <a:spcBef>
                <a:spcPts val="1000"/>
              </a:spcBef>
            </a:pPr>
            <a:r>
              <a:rPr lang="fr-FR" dirty="0"/>
              <a:t>Une étiquette (qui contient un indice) ne doit devenir visible qu’une fois qu’une certaine ressource ou activité (qui contient l’épreuve) est terminée</a:t>
            </a:r>
            <a:r>
              <a:rPr lang="fr-FR" dirty="0" smtClean="0"/>
              <a:t>.</a:t>
            </a:r>
          </a:p>
          <a:p>
            <a:pPr marL="685800" lvl="2">
              <a:spcBef>
                <a:spcPts val="1000"/>
              </a:spcBef>
            </a:pPr>
            <a:r>
              <a:rPr lang="fr-FR" dirty="0" smtClean="0"/>
              <a:t>La dernière activité permettant au joueur de donner sa réponse (ex : questionnaire type réponse courte) ne devient visible qu’une fois les 3 indices récupérés et marqués comme « achevés » par le joueur</a:t>
            </a:r>
          </a:p>
          <a:p>
            <a:pPr marL="685800" lvl="2">
              <a:spcBef>
                <a:spcPts val="1000"/>
              </a:spcBef>
            </a:pPr>
            <a:r>
              <a:rPr lang="fr-FR" dirty="0" smtClean="0"/>
              <a:t>Paramétrage sur une Etiquette (indice) : cacher (œil barré) l’achèvement d’activité dans la restriction + achèvement manuel uniquement</a:t>
            </a:r>
          </a:p>
          <a:p>
            <a:pPr marL="457200" lvl="2" indent="0">
              <a:spcBef>
                <a:spcPts val="1000"/>
              </a:spcBef>
              <a:buNone/>
            </a:pPr>
            <a:endParaRPr lang="fr-FR" dirty="0"/>
          </a:p>
          <a:p>
            <a:pPr marL="685800" lvl="2">
              <a:spcBef>
                <a:spcPts val="1000"/>
              </a:spcBef>
            </a:pPr>
            <a:endParaRPr lang="fr-FR" dirty="0" smtClean="0"/>
          </a:p>
          <a:p>
            <a:pPr marL="457200" lvl="2" indent="0">
              <a:spcBef>
                <a:spcPts val="1000"/>
              </a:spcBef>
              <a:buNone/>
            </a:pPr>
            <a:endParaRPr lang="fr-FR" dirty="0" smtClean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9089" y="4436199"/>
            <a:ext cx="4445870" cy="249423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993987" y="5357584"/>
            <a:ext cx="5219444" cy="682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1">
              <a:spcBef>
                <a:spcPts val="1000"/>
              </a:spcBef>
            </a:pPr>
            <a:r>
              <a:rPr lang="fr-FR" sz="1600" dirty="0" smtClean="0">
                <a:solidFill>
                  <a:schemeClr val="tx2">
                    <a:lumMod val="50000"/>
                  </a:schemeClr>
                </a:solidFill>
              </a:rPr>
              <a:t>Et enfin, mettez </a:t>
            </a:r>
            <a:r>
              <a:rPr lang="fr-FR" sz="1600" dirty="0">
                <a:solidFill>
                  <a:schemeClr val="tx2">
                    <a:lumMod val="50000"/>
                  </a:schemeClr>
                </a:solidFill>
              </a:rPr>
              <a:t>vous dans la peau de l’apprenant ! </a:t>
            </a:r>
            <a:endParaRPr lang="fr-FR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228600" lvl="1">
              <a:spcBef>
                <a:spcPts val="1000"/>
              </a:spcBef>
            </a:pPr>
            <a:r>
              <a:rPr lang="fr-FR" sz="1400" dirty="0" smtClean="0">
                <a:solidFill>
                  <a:schemeClr val="tx2">
                    <a:lumMod val="50000"/>
                  </a:schemeClr>
                </a:solidFill>
              </a:rPr>
              <a:t>Testez </a:t>
            </a:r>
            <a:r>
              <a:rPr lang="fr-FR" sz="1400" dirty="0">
                <a:solidFill>
                  <a:schemeClr val="tx2">
                    <a:lumMod val="50000"/>
                  </a:schemeClr>
                </a:solidFill>
              </a:rPr>
              <a:t>et faîtes tester votre jeu pour l’ajuster et l’améliore</a:t>
            </a:r>
            <a:r>
              <a:rPr lang="fr-FR" sz="1400" dirty="0"/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65055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M22">
      <a:majorFont>
        <a:latin typeface="Raleway 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" id="{87E5CE84-3A50-4C6B-99A3-1DF1346B8130}" vid="{2709B135-6D32-4E2F-B8E8-36BAA5AC8307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MM22_Modèle_PPT (1)</Template>
  <TotalTime>229</TotalTime>
  <Words>495</Words>
  <Application>Microsoft Office PowerPoint</Application>
  <PresentationFormat>Grand écran</PresentationFormat>
  <Paragraphs>71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Open Sans</vt:lpstr>
      <vt:lpstr>Raleway</vt:lpstr>
      <vt:lpstr>Raleway Bold</vt:lpstr>
      <vt:lpstr>Thème Office</vt:lpstr>
      <vt:lpstr>Expérimentez la gamification</vt:lpstr>
      <vt:lpstr>Imaginez votre jeu</vt:lpstr>
      <vt:lpstr>Construisez votre jeu</vt:lpstr>
      <vt:lpstr>Paramétrez votre jeu</vt:lpstr>
      <vt:lpstr>Paramétrez votre jeu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Expérimentez la gamification</dc:title>
  <dc:creator>murie</dc:creator>
  <cp:lastModifiedBy>Fabien PAQUEREAU</cp:lastModifiedBy>
  <cp:revision>24</cp:revision>
  <dcterms:created xsi:type="dcterms:W3CDTF">2022-07-04T08:24:24Z</dcterms:created>
  <dcterms:modified xsi:type="dcterms:W3CDTF">2022-07-07T08:10:47Z</dcterms:modified>
</cp:coreProperties>
</file>